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Lst>
  <p:sldSz cy="5143500" cx="9144000"/>
  <p:notesSz cx="6858000" cy="9144000"/>
  <p:embeddedFontLst>
    <p:embeddedFont>
      <p:font typeface="Roboto"/>
      <p:regular r:id="rId158"/>
      <p:bold r:id="rId159"/>
      <p:italic r:id="rId160"/>
      <p:boldItalic r:id="rId161"/>
    </p:embeddedFont>
    <p:embeddedFont>
      <p:font typeface="Lato"/>
      <p:regular r:id="rId162"/>
      <p:bold r:id="rId163"/>
      <p:italic r:id="rId164"/>
      <p:boldItalic r:id="rId165"/>
    </p:embeddedFont>
    <p:embeddedFont>
      <p:font typeface="Old Standard TT"/>
      <p:regular r:id="rId166"/>
      <p:bold r:id="rId167"/>
      <p:italic r:id="rId1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Lato-boldItalic.fntdata"/><Relationship Id="rId69" Type="http://schemas.openxmlformats.org/officeDocument/2006/relationships/slide" Target="slides/slide64.xml"/><Relationship Id="rId164" Type="http://schemas.openxmlformats.org/officeDocument/2006/relationships/font" Target="fonts/Lato-italic.fntdata"/><Relationship Id="rId163" Type="http://schemas.openxmlformats.org/officeDocument/2006/relationships/font" Target="fonts/Lato-bold.fntdata"/><Relationship Id="rId162" Type="http://schemas.openxmlformats.org/officeDocument/2006/relationships/font" Target="fonts/Lato-regular.fntdata"/><Relationship Id="rId168" Type="http://schemas.openxmlformats.org/officeDocument/2006/relationships/font" Target="fonts/OldStandardTT-italic.fntdata"/><Relationship Id="rId167" Type="http://schemas.openxmlformats.org/officeDocument/2006/relationships/font" Target="fonts/OldStandardTT-bold.fntdata"/><Relationship Id="rId166" Type="http://schemas.openxmlformats.org/officeDocument/2006/relationships/font" Target="fonts/OldStandardTT-regular.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Roboto-boldItalic.fntdata"/><Relationship Id="rId54" Type="http://schemas.openxmlformats.org/officeDocument/2006/relationships/slide" Target="slides/slide49.xml"/><Relationship Id="rId160" Type="http://schemas.openxmlformats.org/officeDocument/2006/relationships/font" Target="fonts/Roboto-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Roboto-bold.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Roboto-regular.fntdata"/><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a252a36a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a252a36a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dc47840600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dc47840600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d96e80358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d96e80358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d96e80358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d96e80358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d96e80358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d96e80358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d96e80358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d96e80358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d96e80358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d96e80358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d96e80358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d96e80358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d96e80358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d96e80358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d96e80358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d96e80358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d96e80358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d96e80358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a252a36a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a252a36a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d96e80358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d96e80358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d96e80358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d96e80358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d96e80358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d96e80358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d96e80358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d96e80358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d96e80358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d96e80358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d96e80358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d96e80358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d96e80358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d96e80358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dc92d0292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dc92d0292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dc92d0292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dc92d0292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dc92d0292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dc92d0292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a252a36a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a252a36a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dc92d0292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dc92d0292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dc92d0292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dc92d0292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dc92d0292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dc92d0292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dc92d0292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dc92d0292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dc92d0292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dc92d0292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dc92d0292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dc92d0292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dc92d0292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dc92d0292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dc92d0292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dc92d0292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dc92d0292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dc92d0292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dc92d0292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dc92d0292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a252a36a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a252a36a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dc92d0292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dc92d0292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dc92d0292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dc92d0292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d9841508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d9841508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d98415080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d98415080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d98415080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d98415080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d98415080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d98415080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d98415080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d98415080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d98415080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d98415080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d98415080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d98415080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d98415080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d98415080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a252a36a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a252a36a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d98415080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d98415080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d98415080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d98415080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d98415080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d98415080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d98415080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d98415080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d98415080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d98415080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dce272c1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dce272c1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dce272c17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dce272c17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dce272c17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dce272c17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dce272c17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dce272c17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dce272c17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dce272c17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dce272c17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dce272c17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dce272c17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dce272c17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dce272c17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dce272c17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a252a36a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a252a36a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a252a36a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a252a36a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a252a36a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a252a36a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a252a36a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a252a36a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a252a36a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a252a36a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b2690d16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b2690d16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b2690d16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b2690d16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b2690d1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b2690d1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b2690d1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b2690d1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b2690d1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b2690d1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b2690d16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b2690d16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b2690d16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b2690d16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b2690d16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b2690d16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b2690d16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b2690d16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b2690d16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b2690d16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b2690d16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b2690d16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b2690d16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b2690d16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b2690d16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b2690d16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b2690d16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b2690d16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b2690d16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b2690d16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7b2690d16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b2690d16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b2690d16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b2690d16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b2690d16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b2690d16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b2690d16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b2690d16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b2690d16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b2690d16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b2690d16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b2690d16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7b2690d16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b2690d16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b2690d16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b2690d16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7b2690d16e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b2690d16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7b2690d16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b2690d16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9fafcb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9fafcb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9fafcb94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9fafcb94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9fafcb94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9fafcb94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9fafcb94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9fafcb94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9fafcb94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9fafcb94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a252a36a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a252a36a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9fafcb94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9fafcb94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9fafcb94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9fafcb94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b20fc7b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b20fc7b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b20fc7b1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b20fc7b1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b20fc7b1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b20fc7b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b20fc7b1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db20fc7b1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b20fc7b1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db20fc7b1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b20fc7b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b20fc7b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b20fc7b1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b20fc7b1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b20fc7b1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b20fc7b1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a252a36a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a252a36a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b20fc7b1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b20fc7b1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b20fc7b1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b20fc7b1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dc478406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dc478406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c4784060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c4784060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c4784060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dc4784060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c4784060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c4784060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c4784060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dc4784060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c4784060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c4784060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c4784060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c4784060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c4784060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c4784060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a252a36a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a252a36a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c4784060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c4784060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c47840600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c47840600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c47840600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c47840600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c4784060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c4784060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dc47840600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dc47840600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c47840600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dc47840600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dc47840600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dc47840600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dc92d029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dc92d029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c92d0292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c92d0292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dc92d029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dc92d029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a252a36a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a252a36a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dc92d0292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dc92d0292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dc92d0292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dc92d0292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dc92d0292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dc92d0292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c92d0292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c92d0292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c92d0292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c92d0292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b20fc7b1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db20fc7b1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db20fc7b1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db20fc7b1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db20fc7b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db20fc7b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db20fc7b1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db20fc7b1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db20fc7b1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db20fc7b1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a252a36a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a252a36a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d96e80358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d96e80358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dc47840600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dc47840600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d96e8035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d96e8035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d96e80358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d96e8035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d96e8035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d96e8035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d96e80358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d96e80358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d96e8035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d96e8035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d96e80358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d96e80358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d96e80358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d96e80358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d96e80358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d96e80358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1600"/>
              </a:spcBef>
              <a:spcAft>
                <a:spcPts val="0"/>
              </a:spcAft>
              <a:buClr>
                <a:schemeClr val="accent1"/>
              </a:buClr>
              <a:buSzPts val="1400"/>
              <a:buChar char="○"/>
              <a:defRPr>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Old Standard TT"/>
                <a:ea typeface="Old Standard TT"/>
                <a:cs typeface="Old Standard TT"/>
                <a:sym typeface="Old Standard TT"/>
              </a:defRPr>
            </a:lvl1pPr>
            <a:lvl2pPr lvl="1" rtl="0" algn="r">
              <a:buNone/>
              <a:defRPr sz="1000">
                <a:solidFill>
                  <a:schemeClr val="dk1"/>
                </a:solidFill>
                <a:latin typeface="Old Standard TT"/>
                <a:ea typeface="Old Standard TT"/>
                <a:cs typeface="Old Standard TT"/>
                <a:sym typeface="Old Standard TT"/>
              </a:defRPr>
            </a:lvl2pPr>
            <a:lvl3pPr lvl="2" rtl="0" algn="r">
              <a:buNone/>
              <a:defRPr sz="1000">
                <a:solidFill>
                  <a:schemeClr val="dk1"/>
                </a:solidFill>
                <a:latin typeface="Old Standard TT"/>
                <a:ea typeface="Old Standard TT"/>
                <a:cs typeface="Old Standard TT"/>
                <a:sym typeface="Old Standard TT"/>
              </a:defRPr>
            </a:lvl3pPr>
            <a:lvl4pPr lvl="3" rtl="0" algn="r">
              <a:buNone/>
              <a:defRPr sz="1000">
                <a:solidFill>
                  <a:schemeClr val="dk1"/>
                </a:solidFill>
                <a:latin typeface="Old Standard TT"/>
                <a:ea typeface="Old Standard TT"/>
                <a:cs typeface="Old Standard TT"/>
                <a:sym typeface="Old Standard TT"/>
              </a:defRPr>
            </a:lvl4pPr>
            <a:lvl5pPr lvl="4" rtl="0" algn="r">
              <a:buNone/>
              <a:defRPr sz="1000">
                <a:solidFill>
                  <a:schemeClr val="dk1"/>
                </a:solidFill>
                <a:latin typeface="Old Standard TT"/>
                <a:ea typeface="Old Standard TT"/>
                <a:cs typeface="Old Standard TT"/>
                <a:sym typeface="Old Standard TT"/>
              </a:defRPr>
            </a:lvl5pPr>
            <a:lvl6pPr lvl="5" rtl="0" algn="r">
              <a:buNone/>
              <a:defRPr sz="1000">
                <a:solidFill>
                  <a:schemeClr val="dk1"/>
                </a:solidFill>
                <a:latin typeface="Old Standard TT"/>
                <a:ea typeface="Old Standard TT"/>
                <a:cs typeface="Old Standard TT"/>
                <a:sym typeface="Old Standard TT"/>
              </a:defRPr>
            </a:lvl6pPr>
            <a:lvl7pPr lvl="6" rtl="0" algn="r">
              <a:buNone/>
              <a:defRPr sz="1000">
                <a:solidFill>
                  <a:schemeClr val="dk1"/>
                </a:solidFill>
                <a:latin typeface="Old Standard TT"/>
                <a:ea typeface="Old Standard TT"/>
                <a:cs typeface="Old Standard TT"/>
                <a:sym typeface="Old Standard TT"/>
              </a:defRPr>
            </a:lvl7pPr>
            <a:lvl8pPr lvl="7" rtl="0" algn="r">
              <a:buNone/>
              <a:defRPr sz="1000">
                <a:solidFill>
                  <a:schemeClr val="dk1"/>
                </a:solidFill>
                <a:latin typeface="Old Standard TT"/>
                <a:ea typeface="Old Standard TT"/>
                <a:cs typeface="Old Standard TT"/>
                <a:sym typeface="Old Standard TT"/>
              </a:defRPr>
            </a:lvl8pPr>
            <a:lvl9pPr lvl="8" rtl="0"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image" Target="../media/image7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8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 Id="rId3" Type="http://schemas.openxmlformats.org/officeDocument/2006/relationships/hyperlink" Target="https://www.mygreatlearning.com/blog/cross-validation/"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 Id="rId3" Type="http://schemas.openxmlformats.org/officeDocument/2006/relationships/image" Target="../media/image8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 Id="rId3"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8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 Id="rId3" Type="http://schemas.openxmlformats.org/officeDocument/2006/relationships/image" Target="../media/image7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 Id="rId3" Type="http://schemas.openxmlformats.org/officeDocument/2006/relationships/image" Target="../media/image7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 Id="rId3" Type="http://schemas.openxmlformats.org/officeDocument/2006/relationships/image" Target="../media/image8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 Id="rId3" Type="http://schemas.openxmlformats.org/officeDocument/2006/relationships/image" Target="../media/image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 Id="rId3" Type="http://schemas.openxmlformats.org/officeDocument/2006/relationships/image" Target="../media/image8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 Id="rId3" Type="http://schemas.openxmlformats.org/officeDocument/2006/relationships/image" Target="../media/image8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 Id="rId3" Type="http://schemas.openxmlformats.org/officeDocument/2006/relationships/image" Target="../media/image1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 Id="rId3" Type="http://schemas.openxmlformats.org/officeDocument/2006/relationships/image" Target="../media/image110.gi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3.xml"/><Relationship Id="rId3" Type="http://schemas.openxmlformats.org/officeDocument/2006/relationships/image" Target="../media/image94.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6.xml"/><Relationship Id="rId3" Type="http://schemas.openxmlformats.org/officeDocument/2006/relationships/image" Target="../media/image93.gi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 Id="rId3" Type="http://schemas.openxmlformats.org/officeDocument/2006/relationships/image" Target="../media/image97.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9.xml"/><Relationship Id="rId3" Type="http://schemas.openxmlformats.org/officeDocument/2006/relationships/image" Target="../media/image90.png"/><Relationship Id="rId4" Type="http://schemas.openxmlformats.org/officeDocument/2006/relationships/image" Target="../media/image9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0.xml"/><Relationship Id="rId3" Type="http://schemas.openxmlformats.org/officeDocument/2006/relationships/image" Target="../media/image89.png"/><Relationship Id="rId4" Type="http://schemas.openxmlformats.org/officeDocument/2006/relationships/image" Target="../media/image8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1.xml"/><Relationship Id="rId3" Type="http://schemas.openxmlformats.org/officeDocument/2006/relationships/image" Target="../media/image92.png"/><Relationship Id="rId4" Type="http://schemas.openxmlformats.org/officeDocument/2006/relationships/image" Target="../media/image11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 Id="rId3" Type="http://schemas.openxmlformats.org/officeDocument/2006/relationships/image" Target="../media/image107.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 Id="rId3" Type="http://schemas.openxmlformats.org/officeDocument/2006/relationships/image" Target="../media/image9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6.xml"/><Relationship Id="rId3" Type="http://schemas.openxmlformats.org/officeDocument/2006/relationships/image" Target="../media/image96.gi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8.xml"/><Relationship Id="rId3" Type="http://schemas.openxmlformats.org/officeDocument/2006/relationships/image" Target="../media/image106.gi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9.xml"/><Relationship Id="rId3" Type="http://schemas.openxmlformats.org/officeDocument/2006/relationships/image" Target="../media/image9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0.xml"/><Relationship Id="rId3" Type="http://schemas.openxmlformats.org/officeDocument/2006/relationships/image" Target="../media/image102.gi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 Id="rId3" Type="http://schemas.openxmlformats.org/officeDocument/2006/relationships/image" Target="../media/image104.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 Id="rId3" Type="http://schemas.openxmlformats.org/officeDocument/2006/relationships/image" Target="../media/image108.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7.xml"/><Relationship Id="rId3" Type="http://schemas.openxmlformats.org/officeDocument/2006/relationships/image" Target="../media/image10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8.xml"/><Relationship Id="rId3" Type="http://schemas.openxmlformats.org/officeDocument/2006/relationships/image" Target="../media/image103.png"/><Relationship Id="rId4" Type="http://schemas.openxmlformats.org/officeDocument/2006/relationships/image" Target="../media/image9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9.xml"/><Relationship Id="rId3" Type="http://schemas.openxmlformats.org/officeDocument/2006/relationships/image" Target="../media/image1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0.xml"/><Relationship Id="rId3" Type="http://schemas.openxmlformats.org/officeDocument/2006/relationships/image" Target="../media/image10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1.xml"/><Relationship Id="rId3" Type="http://schemas.openxmlformats.org/officeDocument/2006/relationships/image" Target="../media/image11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2.xml"/><Relationship Id="rId3"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7.jp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1.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hyperlink" Target="https://en.wikipedia.org/wiki/Normal_distribu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2.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60.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58.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6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70.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7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6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7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7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a:t>
            </a:r>
            <a:r>
              <a:rPr lang="en"/>
              <a:t> Learning</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Mehul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229825" y="1048825"/>
            <a:ext cx="9144000" cy="5143500"/>
          </a:xfrm>
          <a:prstGeom prst="rect">
            <a:avLst/>
          </a:prstGeom>
        </p:spPr>
        <p:txBody>
          <a:bodyPr anchorCtr="0" anchor="ctr" bIns="91425" lIns="91425" spcFirstLastPara="1" rIns="91425" wrap="square" tIns="91425">
            <a:noAutofit/>
          </a:bodyPr>
          <a:lstStyle/>
          <a:p>
            <a:pPr indent="-323850" lvl="0" marL="685800" rtl="0" algn="l">
              <a:lnSpc>
                <a:spcPct val="158000"/>
              </a:lnSpc>
              <a:spcBef>
                <a:spcPts val="0"/>
              </a:spcBef>
              <a:spcAft>
                <a:spcPts val="0"/>
              </a:spcAft>
              <a:buClr>
                <a:srgbClr val="40424E"/>
              </a:buClr>
              <a:buSzPts val="1500"/>
              <a:buFont typeface="Arial"/>
              <a:buChar char="●"/>
            </a:pPr>
            <a:r>
              <a:rPr lang="en" sz="1500">
                <a:solidFill>
                  <a:srgbClr val="40424E"/>
                </a:solidFill>
                <a:highlight>
                  <a:srgbClr val="FFFFFF"/>
                </a:highlight>
                <a:latin typeface="Arial"/>
                <a:ea typeface="Arial"/>
                <a:cs typeface="Arial"/>
                <a:sym typeface="Arial"/>
              </a:rPr>
              <a:t>Gathering past data in any form suitable for processing.The better the quality of data, the more suitable it will be for modeling</a:t>
            </a:r>
            <a:endParaRPr sz="1500">
              <a:solidFill>
                <a:srgbClr val="40424E"/>
              </a:solidFill>
              <a:highlight>
                <a:srgbClr val="FFFFFF"/>
              </a:highlight>
              <a:latin typeface="Arial"/>
              <a:ea typeface="Arial"/>
              <a:cs typeface="Arial"/>
              <a:sym typeface="Arial"/>
            </a:endParaRPr>
          </a:p>
          <a:p>
            <a:pPr indent="-323850" lvl="0" marL="685800" rtl="0" algn="l">
              <a:lnSpc>
                <a:spcPct val="158000"/>
              </a:lnSpc>
              <a:spcBef>
                <a:spcPts val="0"/>
              </a:spcBef>
              <a:spcAft>
                <a:spcPts val="0"/>
              </a:spcAft>
              <a:buClr>
                <a:srgbClr val="40424E"/>
              </a:buClr>
              <a:buSzPts val="1500"/>
              <a:buFont typeface="Arial"/>
              <a:buChar char="●"/>
            </a:pPr>
            <a:r>
              <a:rPr lang="en" sz="1500">
                <a:solidFill>
                  <a:srgbClr val="40424E"/>
                </a:solidFill>
                <a:highlight>
                  <a:srgbClr val="FFFFFF"/>
                </a:highlight>
                <a:latin typeface="Arial"/>
                <a:ea typeface="Arial"/>
                <a:cs typeface="Arial"/>
                <a:sym typeface="Arial"/>
              </a:rPr>
              <a:t>Data Processing – Sometimes, the data collected is in the raw form and it needs to be pre-processed.</a:t>
            </a:r>
            <a:br>
              <a:rPr lang="en" sz="1500">
                <a:solidFill>
                  <a:srgbClr val="40424E"/>
                </a:solidFill>
                <a:highlight>
                  <a:srgbClr val="FFFFFF"/>
                </a:highlight>
                <a:latin typeface="Arial"/>
                <a:ea typeface="Arial"/>
                <a:cs typeface="Arial"/>
                <a:sym typeface="Arial"/>
              </a:rPr>
            </a:br>
            <a:r>
              <a:rPr lang="en" sz="1500">
                <a:solidFill>
                  <a:srgbClr val="40424E"/>
                </a:solidFill>
                <a:highlight>
                  <a:srgbClr val="FFFFFF"/>
                </a:highlight>
                <a:latin typeface="Arial"/>
                <a:ea typeface="Arial"/>
                <a:cs typeface="Arial"/>
                <a:sym typeface="Arial"/>
              </a:rPr>
              <a:t>Example: Some tuples may have missing values for certain attributes, an, in this case, it has to be filled with suitable values in order to perform machine learning or any form of data mining.</a:t>
            </a:r>
            <a:br>
              <a:rPr lang="en" sz="1500">
                <a:solidFill>
                  <a:srgbClr val="40424E"/>
                </a:solidFill>
                <a:highlight>
                  <a:srgbClr val="FFFFFF"/>
                </a:highlight>
                <a:latin typeface="Arial"/>
                <a:ea typeface="Arial"/>
                <a:cs typeface="Arial"/>
                <a:sym typeface="Arial"/>
              </a:rPr>
            </a:br>
            <a:r>
              <a:rPr lang="en" sz="1500">
                <a:solidFill>
                  <a:srgbClr val="40424E"/>
                </a:solidFill>
                <a:highlight>
                  <a:srgbClr val="FFFFFF"/>
                </a:highlight>
                <a:latin typeface="Arial"/>
                <a:ea typeface="Arial"/>
                <a:cs typeface="Arial"/>
                <a:sym typeface="Arial"/>
              </a:rPr>
              <a:t>Missing values for numerical attributes such as the price of the house may be replaced with the mean value of the attribute whereas missing values for categorical attributes may be replaced with the attribute with the highest mode. This invariably depends on the types of filters we use. If data is in the form of text or images then converting it to numerical form will be required, be it a list or array or matrix. Simply, Data is to be made relevant and consistent. It is to be converted into a format understandable by the machine</a:t>
            </a:r>
            <a:endParaRPr sz="1500">
              <a:solidFill>
                <a:srgbClr val="40424E"/>
              </a:solidFill>
              <a:highlight>
                <a:srgbClr val="FFFFFF"/>
              </a:highlight>
              <a:latin typeface="Arial"/>
              <a:ea typeface="Arial"/>
              <a:cs typeface="Arial"/>
              <a:sym typeface="Arial"/>
            </a:endParaRPr>
          </a:p>
          <a:p>
            <a:pPr indent="0" lvl="0" marL="457200" rtl="0" algn="l">
              <a:lnSpc>
                <a:spcPct val="158000"/>
              </a:lnSpc>
              <a:spcBef>
                <a:spcPts val="3600"/>
              </a:spcBef>
              <a:spcAft>
                <a:spcPts val="0"/>
              </a:spcAft>
              <a:buNone/>
            </a:pPr>
            <a:r>
              <a:t/>
            </a:r>
            <a:endParaRPr sz="1300">
              <a:solidFill>
                <a:srgbClr val="40424E"/>
              </a:solidFill>
              <a:highlight>
                <a:srgbClr val="FFFFFF"/>
              </a:highlight>
              <a:latin typeface="Arial"/>
              <a:ea typeface="Arial"/>
              <a:cs typeface="Arial"/>
              <a:sym typeface="Arial"/>
            </a:endParaRPr>
          </a:p>
          <a:p>
            <a:pPr indent="0" lvl="0" marL="0" rtl="0" algn="l">
              <a:spcBef>
                <a:spcPts val="3600"/>
              </a:spcBef>
              <a:spcAft>
                <a:spcPts val="0"/>
              </a:spcAft>
              <a:buNone/>
            </a:pPr>
            <a:r>
              <a:t/>
            </a:r>
            <a:endParaRPr>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2"/>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 Validation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3"/>
          <p:cNvSpPr txBox="1"/>
          <p:nvPr>
            <p:ph type="title"/>
          </p:nvPr>
        </p:nvSpPr>
        <p:spPr>
          <a:xfrm>
            <a:off x="375300" y="411425"/>
            <a:ext cx="81303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chemeClr val="dk1"/>
                </a:solidFill>
                <a:highlight>
                  <a:schemeClr val="lt1"/>
                </a:highlight>
                <a:latin typeface="Arial"/>
                <a:ea typeface="Arial"/>
                <a:cs typeface="Arial"/>
                <a:sym typeface="Arial"/>
              </a:rPr>
              <a:t>You need some kind of assurance that your model has got most of the patterns from the data correct, and its not picking up too much on the noise, or in other words its low on bias and variance.</a:t>
            </a:r>
            <a:endParaRPr i="1" sz="18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i="1" sz="18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rPr lang="en" sz="1800">
                <a:solidFill>
                  <a:schemeClr val="dk1"/>
                </a:solidFill>
                <a:highlight>
                  <a:schemeClr val="lt1"/>
                </a:highlight>
                <a:latin typeface="Arial"/>
                <a:ea typeface="Arial"/>
                <a:cs typeface="Arial"/>
                <a:sym typeface="Arial"/>
              </a:rPr>
              <a:t>Cross Validation is </a:t>
            </a:r>
            <a:r>
              <a:rPr i="1" lang="en" sz="1800">
                <a:solidFill>
                  <a:schemeClr val="dk1"/>
                </a:solidFill>
                <a:highlight>
                  <a:schemeClr val="lt1"/>
                </a:highlight>
                <a:latin typeface="Arial"/>
                <a:ea typeface="Arial"/>
                <a:cs typeface="Arial"/>
                <a:sym typeface="Arial"/>
              </a:rPr>
              <a:t>a very useful technique for assessing the effectiveness of your model, particularly in cases where you need to mitigate overfitting.</a:t>
            </a:r>
            <a:endParaRPr i="1" sz="18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i="1" sz="18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rPr i="1" lang="en" sz="1800">
                <a:solidFill>
                  <a:schemeClr val="dk1"/>
                </a:solidFill>
                <a:highlight>
                  <a:schemeClr val="lt1"/>
                </a:highlight>
                <a:latin typeface="Arial"/>
                <a:ea typeface="Arial"/>
                <a:cs typeface="Arial"/>
                <a:sym typeface="Arial"/>
              </a:rPr>
              <a:t>Cross-validation is a technique in which we train our model using the subset of the data-set and then evaluate using the complementary subset of the data-set</a:t>
            </a:r>
            <a:endParaRPr i="1" sz="1800">
              <a:solidFill>
                <a:schemeClr val="dk1"/>
              </a:solidFill>
              <a:highlight>
                <a:schemeClr val="lt1"/>
              </a:highlight>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490250" y="526350"/>
            <a:ext cx="7756500" cy="234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chemeClr val="lt1"/>
                </a:highlight>
                <a:latin typeface="Arial"/>
                <a:ea typeface="Arial"/>
                <a:cs typeface="Arial"/>
                <a:sym typeface="Arial"/>
              </a:rPr>
              <a:t>The three steps involved in cross-validation are as follows :</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AutoNum type="arabicPeriod"/>
            </a:pPr>
            <a:r>
              <a:rPr lang="en" sz="1800">
                <a:solidFill>
                  <a:schemeClr val="dk1"/>
                </a:solidFill>
                <a:highlight>
                  <a:schemeClr val="lt1"/>
                </a:highlight>
                <a:latin typeface="Arial"/>
                <a:ea typeface="Arial"/>
                <a:cs typeface="Arial"/>
                <a:sym typeface="Arial"/>
              </a:rPr>
              <a:t>Split data set into training and test set</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AutoNum type="arabicPeriod"/>
            </a:pPr>
            <a:r>
              <a:rPr lang="en" sz="1800">
                <a:solidFill>
                  <a:schemeClr val="dk1"/>
                </a:solidFill>
                <a:highlight>
                  <a:schemeClr val="lt1"/>
                </a:highlight>
                <a:latin typeface="Arial"/>
                <a:ea typeface="Arial"/>
                <a:cs typeface="Arial"/>
                <a:sym typeface="Arial"/>
              </a:rPr>
              <a:t>Using the training set train the model.</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AutoNum type="arabicPeriod"/>
            </a:pPr>
            <a:r>
              <a:rPr lang="en" sz="1800">
                <a:solidFill>
                  <a:schemeClr val="dk1"/>
                </a:solidFill>
                <a:highlight>
                  <a:schemeClr val="lt1"/>
                </a:highlight>
                <a:latin typeface="Arial"/>
                <a:ea typeface="Arial"/>
                <a:cs typeface="Arial"/>
                <a:sym typeface="Arial"/>
              </a:rPr>
              <a:t>Test the model using the test set </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800">
                <a:solidFill>
                  <a:schemeClr val="dk1"/>
                </a:solidFill>
                <a:highlight>
                  <a:schemeClr val="lt1"/>
                </a:highlight>
                <a:latin typeface="Arial"/>
                <a:ea typeface="Arial"/>
                <a:cs typeface="Arial"/>
                <a:sym typeface="Arial"/>
              </a:rPr>
              <a:t>USE: To get good out of sample accuracy</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800">
              <a:solidFill>
                <a:schemeClr val="dk1"/>
              </a:solidFill>
              <a:highlight>
                <a:schemeClr val="lt1"/>
              </a:highlight>
              <a:latin typeface="Arial"/>
              <a:ea typeface="Arial"/>
              <a:cs typeface="Arial"/>
              <a:sym typeface="Arial"/>
            </a:endParaRPr>
          </a:p>
        </p:txBody>
      </p:sp>
      <p:pic>
        <p:nvPicPr>
          <p:cNvPr id="687" name="Google Shape;687;p114"/>
          <p:cNvPicPr preferRelativeResize="0"/>
          <p:nvPr/>
        </p:nvPicPr>
        <p:blipFill>
          <a:blip r:embed="rId3">
            <a:alphaModFix/>
          </a:blip>
          <a:stretch>
            <a:fillRect/>
          </a:stretch>
        </p:blipFill>
        <p:spPr>
          <a:xfrm>
            <a:off x="2425019" y="2801625"/>
            <a:ext cx="3886968" cy="18189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399150" y="0"/>
            <a:ext cx="8345700" cy="281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highlight>
                  <a:schemeClr val="lt1"/>
                </a:highlight>
                <a:latin typeface="Arial"/>
                <a:ea typeface="Arial"/>
                <a:cs typeface="Arial"/>
                <a:sym typeface="Arial"/>
              </a:rPr>
              <a:t>K-fold cross validation</a:t>
            </a:r>
            <a:endParaRPr b="1" sz="25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800">
                <a:solidFill>
                  <a:schemeClr val="dk1"/>
                </a:solidFill>
                <a:highlight>
                  <a:schemeClr val="lt1"/>
                </a:highlight>
                <a:latin typeface="Arial"/>
                <a:ea typeface="Arial"/>
                <a:cs typeface="Arial"/>
                <a:sym typeface="Arial"/>
              </a:rPr>
              <a:t>In K-fold cross validation, we split the data-set into k number of subsets(known as folds) then we perform training on the all the subsets but leave one(k-1) subset for the evaluation of the trained model. In this method, we iterate k times with a different subset reserved for testing purpose each time. </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800">
              <a:solidFill>
                <a:schemeClr val="dk1"/>
              </a:solidFill>
              <a:highlight>
                <a:schemeClr val="lt1"/>
              </a:highlight>
              <a:latin typeface="Arial"/>
              <a:ea typeface="Arial"/>
              <a:cs typeface="Arial"/>
              <a:sym typeface="Arial"/>
            </a:endParaRPr>
          </a:p>
        </p:txBody>
      </p:sp>
      <p:pic>
        <p:nvPicPr>
          <p:cNvPr id="693" name="Google Shape;693;p115"/>
          <p:cNvPicPr preferRelativeResize="0"/>
          <p:nvPr/>
        </p:nvPicPr>
        <p:blipFill>
          <a:blip r:embed="rId3">
            <a:alphaModFix/>
          </a:blip>
          <a:stretch>
            <a:fillRect/>
          </a:stretch>
        </p:blipFill>
        <p:spPr>
          <a:xfrm>
            <a:off x="2572125" y="2279625"/>
            <a:ext cx="3999749" cy="25678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490250" y="526350"/>
            <a:ext cx="82308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Arial"/>
                <a:ea typeface="Arial"/>
                <a:cs typeface="Arial"/>
                <a:sym typeface="Arial"/>
              </a:rPr>
              <a:t>How to choose the optimal values for the hyperparameters ?</a:t>
            </a:r>
            <a:endParaRPr b="1" sz="18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i="1" lang="en" sz="1800">
                <a:solidFill>
                  <a:schemeClr val="dk1"/>
                </a:solidFill>
                <a:highlight>
                  <a:schemeClr val="lt1"/>
                </a:highlight>
                <a:latin typeface="Arial"/>
                <a:ea typeface="Arial"/>
                <a:cs typeface="Arial"/>
                <a:sym typeface="Arial"/>
              </a:rPr>
              <a:t>Hyperparameters</a:t>
            </a:r>
            <a:r>
              <a:rPr lang="en" sz="1800">
                <a:solidFill>
                  <a:schemeClr val="dk1"/>
                </a:solidFill>
                <a:highlight>
                  <a:schemeClr val="lt1"/>
                </a:highlight>
                <a:latin typeface="Arial"/>
                <a:ea typeface="Arial"/>
                <a:cs typeface="Arial"/>
                <a:sym typeface="Arial"/>
              </a:rPr>
              <a:t>, are the parameters that cannot be directly learned from the regular training process. They are usually fixed before the actual training process begins. These parameters express important properties of the model such as its complexity or how fast it should learn.</a:t>
            </a:r>
            <a:endParaRPr sz="1800">
              <a:solidFill>
                <a:schemeClr val="dk1"/>
              </a:solidFill>
              <a:highlight>
                <a:schemeClr val="lt1"/>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highlight>
                  <a:schemeClr val="lt1"/>
                </a:highlight>
                <a:latin typeface="Arial"/>
                <a:ea typeface="Arial"/>
                <a:cs typeface="Arial"/>
                <a:sym typeface="Arial"/>
              </a:rPr>
              <a:t>Examples:</a:t>
            </a:r>
            <a:endParaRPr b="1" sz="1800">
              <a:solidFill>
                <a:schemeClr val="dk1"/>
              </a:solidFill>
              <a:highlight>
                <a:schemeClr val="lt1"/>
              </a:highlight>
              <a:latin typeface="Arial"/>
              <a:ea typeface="Arial"/>
              <a:cs typeface="Arial"/>
              <a:sym typeface="Arial"/>
            </a:endParaRPr>
          </a:p>
          <a:p>
            <a:pPr indent="-323850" lvl="0" marL="457200" rtl="0" algn="l">
              <a:lnSpc>
                <a:spcPct val="115000"/>
              </a:lnSpc>
              <a:spcBef>
                <a:spcPts val="0"/>
              </a:spcBef>
              <a:spcAft>
                <a:spcPts val="0"/>
              </a:spcAft>
              <a:buClr>
                <a:srgbClr val="202124"/>
              </a:buClr>
              <a:buSzPts val="1500"/>
              <a:buFont typeface="Arial"/>
              <a:buChar char="●"/>
            </a:pPr>
            <a:r>
              <a:rPr b="1" lang="en" sz="1500">
                <a:solidFill>
                  <a:srgbClr val="202124"/>
                </a:solidFill>
                <a:highlight>
                  <a:srgbClr val="FFFFFF"/>
                </a:highlight>
                <a:latin typeface="Arial"/>
                <a:ea typeface="Arial"/>
                <a:cs typeface="Arial"/>
                <a:sym typeface="Arial"/>
              </a:rPr>
              <a:t>Learning</a:t>
            </a:r>
            <a:r>
              <a:rPr lang="en" sz="1500">
                <a:solidFill>
                  <a:srgbClr val="202124"/>
                </a:solidFill>
                <a:highlight>
                  <a:srgbClr val="FFFFFF"/>
                </a:highlight>
                <a:latin typeface="Arial"/>
                <a:ea typeface="Arial"/>
                <a:cs typeface="Arial"/>
                <a:sym typeface="Arial"/>
              </a:rPr>
              <a:t> Rate.</a:t>
            </a:r>
            <a:endParaRPr sz="1500">
              <a:solidFill>
                <a:srgbClr val="202124"/>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Clr>
                <a:srgbClr val="202124"/>
              </a:buClr>
              <a:buSzPts val="1500"/>
              <a:buFont typeface="Arial"/>
              <a:buChar char="●"/>
            </a:pPr>
            <a:r>
              <a:rPr lang="en" sz="1500">
                <a:solidFill>
                  <a:srgbClr val="202124"/>
                </a:solidFill>
                <a:highlight>
                  <a:srgbClr val="FFFFFF"/>
                </a:highlight>
                <a:latin typeface="Arial"/>
                <a:ea typeface="Arial"/>
                <a:cs typeface="Arial"/>
                <a:sym typeface="Arial"/>
              </a:rPr>
              <a:t>Number of Epochs.</a:t>
            </a:r>
            <a:endParaRPr sz="1500">
              <a:solidFill>
                <a:srgbClr val="202124"/>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Clr>
                <a:srgbClr val="202124"/>
              </a:buClr>
              <a:buSzPts val="1500"/>
              <a:buFont typeface="Arial"/>
              <a:buChar char="●"/>
            </a:pPr>
            <a:r>
              <a:rPr lang="en" sz="1500">
                <a:solidFill>
                  <a:srgbClr val="202124"/>
                </a:solidFill>
                <a:highlight>
                  <a:srgbClr val="FFFFFF"/>
                </a:highlight>
                <a:latin typeface="Arial"/>
                <a:ea typeface="Arial"/>
                <a:cs typeface="Arial"/>
                <a:sym typeface="Arial"/>
              </a:rPr>
              <a:t>Regularization constant.</a:t>
            </a:r>
            <a:endParaRPr sz="1500">
              <a:solidFill>
                <a:srgbClr val="202124"/>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Clr>
                <a:srgbClr val="202124"/>
              </a:buClr>
              <a:buSzPts val="1500"/>
              <a:buFont typeface="Arial"/>
              <a:buChar char="●"/>
            </a:pPr>
            <a:r>
              <a:rPr lang="en" sz="1500">
                <a:solidFill>
                  <a:srgbClr val="202124"/>
                </a:solidFill>
                <a:highlight>
                  <a:srgbClr val="FFFFFF"/>
                </a:highlight>
                <a:latin typeface="Arial"/>
                <a:ea typeface="Arial"/>
                <a:cs typeface="Arial"/>
                <a:sym typeface="Arial"/>
              </a:rPr>
              <a:t>Number of branches in a decision tree.</a:t>
            </a:r>
            <a:endParaRPr sz="1500">
              <a:solidFill>
                <a:srgbClr val="202124"/>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Clr>
                <a:srgbClr val="202124"/>
              </a:buClr>
              <a:buSzPts val="1500"/>
              <a:buFont typeface="Arial"/>
              <a:buChar char="●"/>
            </a:pPr>
            <a:r>
              <a:rPr lang="en" sz="1500">
                <a:solidFill>
                  <a:srgbClr val="202124"/>
                </a:solidFill>
                <a:highlight>
                  <a:srgbClr val="FFFFFF"/>
                </a:highlight>
                <a:latin typeface="Arial"/>
                <a:ea typeface="Arial"/>
                <a:cs typeface="Arial"/>
                <a:sym typeface="Arial"/>
              </a:rPr>
              <a:t>Number of clusters in a clustering algorithm (like k-means)</a:t>
            </a:r>
            <a:endParaRPr sz="2100">
              <a:solidFill>
                <a:schemeClr val="dk1"/>
              </a:solidFill>
              <a:highlight>
                <a:schemeClr val="lt1"/>
              </a:highlight>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1800">
                <a:solidFill>
                  <a:schemeClr val="dk1"/>
                </a:solidFill>
                <a:highlight>
                  <a:schemeClr val="lt1"/>
                </a:highlight>
                <a:latin typeface="Arial"/>
                <a:ea typeface="Arial"/>
                <a:cs typeface="Arial"/>
                <a:sym typeface="Arial"/>
              </a:rPr>
              <a:t>Models can have many hyperparameters and finding the best combination of parameters can be treated as a search problem. One of the best strategies for Hyperparameter tuning is grid_search.</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8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8"/>
          <p:cNvSpPr txBox="1"/>
          <p:nvPr>
            <p:ph type="title"/>
          </p:nvPr>
        </p:nvSpPr>
        <p:spPr>
          <a:xfrm>
            <a:off x="490250" y="526350"/>
            <a:ext cx="83313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300">
                <a:solidFill>
                  <a:schemeClr val="dk1"/>
                </a:solidFill>
                <a:latin typeface="Arial"/>
                <a:ea typeface="Arial"/>
                <a:cs typeface="Arial"/>
                <a:sym typeface="Arial"/>
              </a:rPr>
              <a:t>GridSearchCV:</a:t>
            </a:r>
            <a:endParaRPr b="1" sz="33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 sz="1800">
                <a:solidFill>
                  <a:schemeClr val="dk1"/>
                </a:solidFill>
                <a:highlight>
                  <a:schemeClr val="lt1"/>
                </a:highlight>
                <a:latin typeface="Arial"/>
                <a:ea typeface="Arial"/>
                <a:cs typeface="Arial"/>
                <a:sym typeface="Arial"/>
              </a:rPr>
              <a:t>In GridSearchCV approach, machine learning model is evaluated for a range of hyperparameter values. This approach is called GridSearchCV, it searches for best set of hyperparameters from a grid of hyperparameters values.</a:t>
            </a:r>
            <a:endParaRPr sz="1800">
              <a:solidFill>
                <a:schemeClr val="dk1"/>
              </a:solidFill>
              <a:highlight>
                <a:schemeClr val="lt1"/>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highlight>
                  <a:srgbClr val="FFFFFF"/>
                </a:highlight>
                <a:latin typeface="Lato"/>
                <a:ea typeface="Lato"/>
                <a:cs typeface="Lato"/>
                <a:sym typeface="Lato"/>
              </a:rPr>
              <a:t>GridSearchCV tries all the combinations of the values passed in the dictionary and evaluates the model for each combination using the </a:t>
            </a:r>
            <a:r>
              <a:rPr lang="en" sz="1800">
                <a:solidFill>
                  <a:srgbClr val="4DB2EC"/>
                </a:solidFill>
                <a:highlight>
                  <a:srgbClr val="FFFFFF"/>
                </a:highlight>
                <a:uFill>
                  <a:noFill/>
                </a:uFill>
                <a:latin typeface="Lato"/>
                <a:ea typeface="Lato"/>
                <a:cs typeface="Lato"/>
                <a:sym typeface="Lato"/>
                <a:hlinkClick r:id="rId3">
                  <a:extLst>
                    <a:ext uri="{A12FA001-AC4F-418D-AE19-62706E023703}">
                      <ahyp:hlinkClr val="tx"/>
                    </a:ext>
                  </a:extLst>
                </a:hlinkClick>
              </a:rPr>
              <a:t>Cross-Validation</a:t>
            </a:r>
            <a:r>
              <a:rPr lang="en" sz="1800">
                <a:solidFill>
                  <a:schemeClr val="dk1"/>
                </a:solidFill>
                <a:highlight>
                  <a:srgbClr val="FFFFFF"/>
                </a:highlight>
                <a:latin typeface="Lato"/>
                <a:ea typeface="Lato"/>
                <a:cs typeface="Lato"/>
                <a:sym typeface="Lato"/>
              </a:rPr>
              <a:t> method. Hence after using this function we get accuracy/loss for every combination of hyperparameters and we can choose the one with the best performance.</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490250" y="526350"/>
            <a:ext cx="8087100" cy="1686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highlight>
                  <a:schemeClr val="lt1"/>
                </a:highlight>
                <a:latin typeface="Arial"/>
                <a:ea typeface="Arial"/>
                <a:cs typeface="Arial"/>
                <a:sym typeface="Arial"/>
              </a:rPr>
              <a:t>From graph we can say best value for k is 10 and grid search will search all the values of k that we given in range and return  the best one</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a:p>
        </p:txBody>
      </p:sp>
      <p:pic>
        <p:nvPicPr>
          <p:cNvPr id="714" name="Google Shape;714;p119"/>
          <p:cNvPicPr preferRelativeResize="0"/>
          <p:nvPr/>
        </p:nvPicPr>
        <p:blipFill>
          <a:blip r:embed="rId3">
            <a:alphaModFix/>
          </a:blip>
          <a:stretch>
            <a:fillRect/>
          </a:stretch>
        </p:blipFill>
        <p:spPr>
          <a:xfrm>
            <a:off x="2011755" y="2040150"/>
            <a:ext cx="5120500" cy="25482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20"/>
          <p:cNvSpPr txBox="1"/>
          <p:nvPr>
            <p:ph type="title"/>
          </p:nvPr>
        </p:nvSpPr>
        <p:spPr>
          <a:xfrm>
            <a:off x="265500" y="19051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Evaluations</a:t>
            </a:r>
            <a:endParaRPr/>
          </a:p>
        </p:txBody>
      </p:sp>
      <p:sp>
        <p:nvSpPr>
          <p:cNvPr id="720" name="Google Shape;720;p12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12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0"/>
              </a:spcAft>
              <a:buSzPts val="2200"/>
              <a:buChar char="●"/>
            </a:pPr>
            <a:r>
              <a:rPr lang="en" sz="2200"/>
              <a:t>Confusion Matrix</a:t>
            </a:r>
            <a:endParaRPr sz="2200"/>
          </a:p>
          <a:p>
            <a:pPr indent="-368300" lvl="0" marL="457200" rtl="0" algn="l">
              <a:spcBef>
                <a:spcPts val="0"/>
              </a:spcBef>
              <a:spcAft>
                <a:spcPts val="0"/>
              </a:spcAft>
              <a:buSzPts val="2200"/>
              <a:buChar char="●"/>
            </a:pPr>
            <a:r>
              <a:rPr lang="en" sz="2200"/>
              <a:t>Precision</a:t>
            </a:r>
            <a:endParaRPr sz="2200"/>
          </a:p>
          <a:p>
            <a:pPr indent="-368300" lvl="0" marL="457200" rtl="0" algn="l">
              <a:spcBef>
                <a:spcPts val="0"/>
              </a:spcBef>
              <a:spcAft>
                <a:spcPts val="0"/>
              </a:spcAft>
              <a:buSzPts val="2200"/>
              <a:buChar char="●"/>
            </a:pPr>
            <a:r>
              <a:rPr lang="en" sz="2200"/>
              <a:t>Recall</a:t>
            </a:r>
            <a:endParaRPr sz="2200"/>
          </a:p>
          <a:p>
            <a:pPr indent="-368300" lvl="0" marL="457200" rtl="0" algn="l">
              <a:spcBef>
                <a:spcPts val="0"/>
              </a:spcBef>
              <a:spcAft>
                <a:spcPts val="0"/>
              </a:spcAft>
              <a:buSzPts val="2200"/>
              <a:buChar char="●"/>
            </a:pPr>
            <a:r>
              <a:rPr lang="en" sz="2200"/>
              <a:t>F1 Score</a:t>
            </a:r>
            <a:endParaRPr sz="22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21"/>
          <p:cNvSpPr txBox="1"/>
          <p:nvPr>
            <p:ph type="title"/>
          </p:nvPr>
        </p:nvSpPr>
        <p:spPr>
          <a:xfrm>
            <a:off x="490250" y="526350"/>
            <a:ext cx="8331300" cy="1542600"/>
          </a:xfrm>
          <a:prstGeom prst="rect">
            <a:avLst/>
          </a:prstGeom>
        </p:spPr>
        <p:txBody>
          <a:bodyPr anchorCtr="0" anchor="ctr" bIns="91425" lIns="91425" spcFirstLastPara="1" rIns="91425" wrap="square" tIns="91425">
            <a:noAutofit/>
          </a:bodyPr>
          <a:lstStyle/>
          <a:p>
            <a:pPr indent="0" lvl="0" marL="0" rtl="0" algn="l">
              <a:lnSpc>
                <a:spcPct val="123529"/>
              </a:lnSpc>
              <a:spcBef>
                <a:spcPts val="2900"/>
              </a:spcBef>
              <a:spcAft>
                <a:spcPts val="0"/>
              </a:spcAft>
              <a:buClr>
                <a:schemeClr val="dk1"/>
              </a:buClr>
              <a:buSzPts val="1100"/>
              <a:buFont typeface="Arial"/>
              <a:buNone/>
            </a:pPr>
            <a:r>
              <a:rPr b="1" lang="en" sz="1850">
                <a:solidFill>
                  <a:srgbClr val="292929"/>
                </a:solidFill>
                <a:highlight>
                  <a:srgbClr val="FFFFFF"/>
                </a:highlight>
                <a:latin typeface="Arial"/>
                <a:ea typeface="Arial"/>
                <a:cs typeface="Arial"/>
                <a:sym typeface="Arial"/>
              </a:rPr>
              <a:t>What is a confusion matrix?</a:t>
            </a:r>
            <a:endParaRPr b="1" sz="1850">
              <a:solidFill>
                <a:srgbClr val="292929"/>
              </a:solidFill>
              <a:highlight>
                <a:srgbClr val="FFFFFF"/>
              </a:highlight>
              <a:latin typeface="Arial"/>
              <a:ea typeface="Arial"/>
              <a:cs typeface="Arial"/>
              <a:sym typeface="Arial"/>
            </a:endParaRPr>
          </a:p>
          <a:p>
            <a:pPr indent="0" lvl="0" marL="0" rtl="0" algn="l">
              <a:lnSpc>
                <a:spcPct val="218181"/>
              </a:lnSpc>
              <a:spcBef>
                <a:spcPts val="14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It is a matrix of size 2×2 for binary classification with actual values on one axis and predicted on another.</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pic>
        <p:nvPicPr>
          <p:cNvPr id="727" name="Google Shape;727;p121"/>
          <p:cNvPicPr preferRelativeResize="0"/>
          <p:nvPr/>
        </p:nvPicPr>
        <p:blipFill>
          <a:blip r:embed="rId3">
            <a:alphaModFix/>
          </a:blip>
          <a:stretch>
            <a:fillRect/>
          </a:stretch>
        </p:blipFill>
        <p:spPr>
          <a:xfrm>
            <a:off x="2869100" y="1773750"/>
            <a:ext cx="3294475" cy="1858800"/>
          </a:xfrm>
          <a:prstGeom prst="rect">
            <a:avLst/>
          </a:prstGeom>
          <a:noFill/>
          <a:ln>
            <a:noFill/>
          </a:ln>
        </p:spPr>
      </p:pic>
      <p:sp>
        <p:nvSpPr>
          <p:cNvPr id="728" name="Google Shape;728;p121"/>
          <p:cNvSpPr txBox="1"/>
          <p:nvPr/>
        </p:nvSpPr>
        <p:spPr>
          <a:xfrm>
            <a:off x="689475" y="3836075"/>
            <a:ext cx="80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92929"/>
                </a:solidFill>
                <a:highlight>
                  <a:srgbClr val="FFFFFF"/>
                </a:highlight>
                <a:latin typeface="Georgia"/>
                <a:ea typeface="Georgia"/>
                <a:cs typeface="Georgia"/>
                <a:sym typeface="Georgia"/>
              </a:rPr>
              <a:t>Let’s understand the confusing terms in the confusion matrix: </a:t>
            </a:r>
            <a:r>
              <a:rPr b="1" lang="en" sz="1700">
                <a:solidFill>
                  <a:srgbClr val="292929"/>
                </a:solidFill>
                <a:highlight>
                  <a:srgbClr val="FFFFFF"/>
                </a:highlight>
                <a:latin typeface="Georgia"/>
                <a:ea typeface="Georgia"/>
                <a:cs typeface="Georgia"/>
                <a:sym typeface="Georgia"/>
              </a:rPr>
              <a:t>true positive, true negative, false negative, and false positive</a:t>
            </a:r>
            <a:r>
              <a:rPr lang="en" sz="1700">
                <a:solidFill>
                  <a:srgbClr val="292929"/>
                </a:solidFill>
                <a:highlight>
                  <a:srgbClr val="FFFFFF"/>
                </a:highlight>
                <a:latin typeface="Georgia"/>
                <a:ea typeface="Georgia"/>
                <a:cs typeface="Georgia"/>
                <a:sym typeface="Georgia"/>
              </a:rPr>
              <a:t> with an example.</a:t>
            </a:r>
            <a:endParaRPr sz="1500">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360950" y="471450"/>
            <a:ext cx="8245200" cy="4200600"/>
          </a:xfrm>
          <a:prstGeom prst="rect">
            <a:avLst/>
          </a:prstGeom>
        </p:spPr>
        <p:txBody>
          <a:bodyPr anchorCtr="0" anchor="ctr" bIns="91425" lIns="91425" spcFirstLastPara="1" rIns="91425" wrap="square" tIns="91425">
            <a:noAutofit/>
          </a:bodyPr>
          <a:lstStyle/>
          <a:p>
            <a:pPr indent="-323850" lvl="0" marL="685800" rtl="0" algn="l">
              <a:lnSpc>
                <a:spcPct val="158000"/>
              </a:lnSpc>
              <a:spcBef>
                <a:spcPts val="0"/>
              </a:spcBef>
              <a:spcAft>
                <a:spcPts val="0"/>
              </a:spcAft>
              <a:buClr>
                <a:srgbClr val="40424E"/>
              </a:buClr>
              <a:buSzPts val="1500"/>
              <a:buFont typeface="Arial"/>
              <a:buChar char="●"/>
            </a:pPr>
            <a:r>
              <a:rPr lang="en" sz="1500">
                <a:solidFill>
                  <a:srgbClr val="40424E"/>
                </a:solidFill>
                <a:highlight>
                  <a:srgbClr val="FFFFFF"/>
                </a:highlight>
                <a:latin typeface="Arial"/>
                <a:ea typeface="Arial"/>
                <a:cs typeface="Arial"/>
                <a:sym typeface="Arial"/>
              </a:rPr>
              <a:t>Divide the input data into training,cross-validation and test sets. The ratio between the respective sets must be 6:2:2</a:t>
            </a:r>
            <a:endParaRPr sz="1500">
              <a:solidFill>
                <a:srgbClr val="40424E"/>
              </a:solidFill>
              <a:highlight>
                <a:srgbClr val="FFFFFF"/>
              </a:highlight>
              <a:latin typeface="Arial"/>
              <a:ea typeface="Arial"/>
              <a:cs typeface="Arial"/>
              <a:sym typeface="Arial"/>
            </a:endParaRPr>
          </a:p>
          <a:p>
            <a:pPr indent="-323850" lvl="0" marL="685800" rtl="0" algn="l">
              <a:lnSpc>
                <a:spcPct val="158000"/>
              </a:lnSpc>
              <a:spcBef>
                <a:spcPts val="0"/>
              </a:spcBef>
              <a:spcAft>
                <a:spcPts val="0"/>
              </a:spcAft>
              <a:buClr>
                <a:srgbClr val="40424E"/>
              </a:buClr>
              <a:buSzPts val="1500"/>
              <a:buFont typeface="Arial"/>
              <a:buChar char="●"/>
            </a:pPr>
            <a:r>
              <a:rPr lang="en" sz="1500">
                <a:solidFill>
                  <a:srgbClr val="40424E"/>
                </a:solidFill>
                <a:highlight>
                  <a:srgbClr val="FFFFFF"/>
                </a:highlight>
                <a:latin typeface="Arial"/>
                <a:ea typeface="Arial"/>
                <a:cs typeface="Arial"/>
                <a:sym typeface="Arial"/>
              </a:rPr>
              <a:t>Building models with suitable algorithms and techniques on the training set.</a:t>
            </a:r>
            <a:endParaRPr sz="1500">
              <a:solidFill>
                <a:srgbClr val="40424E"/>
              </a:solidFill>
              <a:highlight>
                <a:srgbClr val="FFFFFF"/>
              </a:highlight>
              <a:latin typeface="Arial"/>
              <a:ea typeface="Arial"/>
              <a:cs typeface="Arial"/>
              <a:sym typeface="Arial"/>
            </a:endParaRPr>
          </a:p>
          <a:p>
            <a:pPr indent="-323850" lvl="0" marL="685800" rtl="0" algn="l">
              <a:lnSpc>
                <a:spcPct val="158000"/>
              </a:lnSpc>
              <a:spcBef>
                <a:spcPts val="0"/>
              </a:spcBef>
              <a:spcAft>
                <a:spcPts val="0"/>
              </a:spcAft>
              <a:buClr>
                <a:srgbClr val="40424E"/>
              </a:buClr>
              <a:buSzPts val="1500"/>
              <a:buFont typeface="Arial"/>
              <a:buChar char="●"/>
            </a:pPr>
            <a:r>
              <a:rPr lang="en" sz="1500">
                <a:solidFill>
                  <a:srgbClr val="40424E"/>
                </a:solidFill>
                <a:highlight>
                  <a:srgbClr val="FFFFFF"/>
                </a:highlight>
                <a:latin typeface="Arial"/>
                <a:ea typeface="Arial"/>
                <a:cs typeface="Arial"/>
                <a:sym typeface="Arial"/>
              </a:rPr>
              <a:t>Testing our conceptualized model with data which was not fed to the model at the time of training and evaluating its performance using metrics such as F1 score, precision and recall.</a:t>
            </a:r>
            <a:endParaRPr sz="5600">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391950" y="382675"/>
            <a:ext cx="8360100" cy="83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Example</a:t>
            </a:r>
            <a:endParaRPr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A machine learning model is trained to predict tumor in patients. The test dataset consists of 100 people.</a:t>
            </a:r>
            <a:endParaRPr sz="5600"/>
          </a:p>
        </p:txBody>
      </p:sp>
      <p:pic>
        <p:nvPicPr>
          <p:cNvPr id="734" name="Google Shape;734;p122"/>
          <p:cNvPicPr preferRelativeResize="0"/>
          <p:nvPr/>
        </p:nvPicPr>
        <p:blipFill>
          <a:blip r:embed="rId3">
            <a:alphaModFix/>
          </a:blip>
          <a:stretch>
            <a:fillRect/>
          </a:stretch>
        </p:blipFill>
        <p:spPr>
          <a:xfrm>
            <a:off x="2140314" y="1839027"/>
            <a:ext cx="4863375" cy="2598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114950" y="86200"/>
            <a:ext cx="9029100" cy="4856100"/>
          </a:xfrm>
          <a:prstGeom prst="rect">
            <a:avLst/>
          </a:prstGeom>
        </p:spPr>
        <p:txBody>
          <a:bodyPr anchorCtr="0" anchor="ctr" bIns="91425" lIns="91425" spcFirstLastPara="1" rIns="91425" wrap="square" tIns="91425">
            <a:noAutofit/>
          </a:bodyPr>
          <a:lstStyle/>
          <a:p>
            <a:pPr indent="0" lvl="0" marL="0" rtl="0" algn="l">
              <a:lnSpc>
                <a:spcPct val="218181"/>
              </a:lnSpc>
              <a:spcBef>
                <a:spcPts val="3200"/>
              </a:spcBef>
              <a:spcAft>
                <a:spcPts val="0"/>
              </a:spcAft>
              <a:buClr>
                <a:schemeClr val="dk1"/>
              </a:buClr>
              <a:buSzPts val="1100"/>
              <a:buFont typeface="Arial"/>
              <a:buNone/>
            </a:pPr>
            <a:r>
              <a:rPr b="1" lang="en" sz="1200">
                <a:solidFill>
                  <a:srgbClr val="292929"/>
                </a:solidFill>
                <a:highlight>
                  <a:srgbClr val="FFFFFF"/>
                </a:highlight>
                <a:latin typeface="Arial"/>
                <a:ea typeface="Arial"/>
                <a:cs typeface="Arial"/>
                <a:sym typeface="Arial"/>
              </a:rPr>
              <a:t>True Positive</a:t>
            </a:r>
            <a:r>
              <a:rPr lang="en" sz="1200">
                <a:solidFill>
                  <a:srgbClr val="292929"/>
                </a:solidFill>
                <a:highlight>
                  <a:srgbClr val="FFFFFF"/>
                </a:highlight>
                <a:latin typeface="Arial"/>
                <a:ea typeface="Arial"/>
                <a:cs typeface="Arial"/>
                <a:sym typeface="Arial"/>
              </a:rPr>
              <a:t> </a:t>
            </a:r>
            <a:r>
              <a:rPr b="1" lang="en" sz="1200">
                <a:solidFill>
                  <a:srgbClr val="292929"/>
                </a:solidFill>
                <a:highlight>
                  <a:srgbClr val="FFFFFF"/>
                </a:highlight>
                <a:latin typeface="Arial"/>
                <a:ea typeface="Arial"/>
                <a:cs typeface="Arial"/>
                <a:sym typeface="Arial"/>
              </a:rPr>
              <a:t>(TP)</a:t>
            </a:r>
            <a:r>
              <a:rPr lang="en" sz="1200">
                <a:solidFill>
                  <a:srgbClr val="292929"/>
                </a:solidFill>
                <a:highlight>
                  <a:srgbClr val="FFFFFF"/>
                </a:highlight>
                <a:latin typeface="Arial"/>
                <a:ea typeface="Arial"/>
                <a:cs typeface="Arial"/>
                <a:sym typeface="Arial"/>
              </a:rPr>
              <a:t> — model correctly predicts the positive class (prediction and actual both are positive). In the above example, </a:t>
            </a:r>
            <a:r>
              <a:rPr b="1" lang="en" sz="1200">
                <a:solidFill>
                  <a:srgbClr val="292929"/>
                </a:solidFill>
                <a:highlight>
                  <a:srgbClr val="FFFFFF"/>
                </a:highlight>
                <a:latin typeface="Arial"/>
                <a:ea typeface="Arial"/>
                <a:cs typeface="Arial"/>
                <a:sym typeface="Arial"/>
              </a:rPr>
              <a:t>10 people</a:t>
            </a:r>
            <a:r>
              <a:rPr lang="en" sz="1200">
                <a:solidFill>
                  <a:srgbClr val="292929"/>
                </a:solidFill>
                <a:highlight>
                  <a:srgbClr val="FFFFFF"/>
                </a:highlight>
                <a:latin typeface="Arial"/>
                <a:ea typeface="Arial"/>
                <a:cs typeface="Arial"/>
                <a:sym typeface="Arial"/>
              </a:rPr>
              <a:t> who have tumors are predicted positively by the model.</a:t>
            </a:r>
            <a:endParaRPr sz="1200">
              <a:solidFill>
                <a:srgbClr val="292929"/>
              </a:solidFill>
              <a:highlight>
                <a:srgbClr val="FFFFFF"/>
              </a:highlight>
              <a:latin typeface="Arial"/>
              <a:ea typeface="Arial"/>
              <a:cs typeface="Arial"/>
              <a:sym typeface="Arial"/>
            </a:endParaRPr>
          </a:p>
          <a:p>
            <a:pPr indent="0" lvl="0" marL="0" rtl="0" algn="l">
              <a:lnSpc>
                <a:spcPct val="218181"/>
              </a:lnSpc>
              <a:spcBef>
                <a:spcPts val="3200"/>
              </a:spcBef>
              <a:spcAft>
                <a:spcPts val="0"/>
              </a:spcAft>
              <a:buClr>
                <a:schemeClr val="dk1"/>
              </a:buClr>
              <a:buSzPts val="1100"/>
              <a:buFont typeface="Arial"/>
              <a:buNone/>
            </a:pPr>
            <a:r>
              <a:rPr b="1" lang="en" sz="1200">
                <a:solidFill>
                  <a:srgbClr val="292929"/>
                </a:solidFill>
                <a:highlight>
                  <a:srgbClr val="FFFFFF"/>
                </a:highlight>
                <a:latin typeface="Arial"/>
                <a:ea typeface="Arial"/>
                <a:cs typeface="Arial"/>
                <a:sym typeface="Arial"/>
              </a:rPr>
              <a:t>True Negative (TN)</a:t>
            </a:r>
            <a:r>
              <a:rPr lang="en" sz="1200">
                <a:solidFill>
                  <a:srgbClr val="292929"/>
                </a:solidFill>
                <a:highlight>
                  <a:srgbClr val="FFFFFF"/>
                </a:highlight>
                <a:latin typeface="Arial"/>
                <a:ea typeface="Arial"/>
                <a:cs typeface="Arial"/>
                <a:sym typeface="Arial"/>
              </a:rPr>
              <a:t> — model correctly predicts the negative class (prediction and actual both are negative). In the above example, </a:t>
            </a:r>
            <a:r>
              <a:rPr b="1" lang="en" sz="1200">
                <a:solidFill>
                  <a:srgbClr val="292929"/>
                </a:solidFill>
                <a:highlight>
                  <a:srgbClr val="FFFFFF"/>
                </a:highlight>
                <a:latin typeface="Arial"/>
                <a:ea typeface="Arial"/>
                <a:cs typeface="Arial"/>
                <a:sym typeface="Arial"/>
              </a:rPr>
              <a:t>60 people</a:t>
            </a:r>
            <a:r>
              <a:rPr lang="en" sz="1200">
                <a:solidFill>
                  <a:srgbClr val="292929"/>
                </a:solidFill>
                <a:highlight>
                  <a:srgbClr val="FFFFFF"/>
                </a:highlight>
                <a:latin typeface="Arial"/>
                <a:ea typeface="Arial"/>
                <a:cs typeface="Arial"/>
                <a:sym typeface="Arial"/>
              </a:rPr>
              <a:t> who don’t have tumors are predicted negatively by the model.</a:t>
            </a:r>
            <a:endParaRPr sz="1200">
              <a:solidFill>
                <a:srgbClr val="292929"/>
              </a:solidFill>
              <a:highlight>
                <a:srgbClr val="FFFFFF"/>
              </a:highlight>
              <a:latin typeface="Arial"/>
              <a:ea typeface="Arial"/>
              <a:cs typeface="Arial"/>
              <a:sym typeface="Arial"/>
            </a:endParaRPr>
          </a:p>
          <a:p>
            <a:pPr indent="0" lvl="0" marL="0" rtl="0" algn="l">
              <a:lnSpc>
                <a:spcPct val="218181"/>
              </a:lnSpc>
              <a:spcBef>
                <a:spcPts val="3200"/>
              </a:spcBef>
              <a:spcAft>
                <a:spcPts val="0"/>
              </a:spcAft>
              <a:buClr>
                <a:schemeClr val="dk1"/>
              </a:buClr>
              <a:buSzPts val="1100"/>
              <a:buFont typeface="Arial"/>
              <a:buNone/>
            </a:pPr>
            <a:r>
              <a:rPr b="1" lang="en" sz="1200">
                <a:solidFill>
                  <a:srgbClr val="292929"/>
                </a:solidFill>
                <a:highlight>
                  <a:srgbClr val="FFFFFF"/>
                </a:highlight>
                <a:latin typeface="Arial"/>
                <a:ea typeface="Arial"/>
                <a:cs typeface="Arial"/>
                <a:sym typeface="Arial"/>
              </a:rPr>
              <a:t>False Positive (FP)</a:t>
            </a:r>
            <a:r>
              <a:rPr lang="en" sz="1200">
                <a:solidFill>
                  <a:srgbClr val="292929"/>
                </a:solidFill>
                <a:highlight>
                  <a:srgbClr val="FFFFFF"/>
                </a:highlight>
                <a:latin typeface="Arial"/>
                <a:ea typeface="Arial"/>
                <a:cs typeface="Arial"/>
                <a:sym typeface="Arial"/>
              </a:rPr>
              <a:t> — model gives the wrong prediction of the negative class (predicted-positive, actual-negative). In the above example, </a:t>
            </a:r>
            <a:r>
              <a:rPr b="1" lang="en" sz="1200">
                <a:solidFill>
                  <a:srgbClr val="292929"/>
                </a:solidFill>
                <a:highlight>
                  <a:srgbClr val="FFFFFF"/>
                </a:highlight>
                <a:latin typeface="Arial"/>
                <a:ea typeface="Arial"/>
                <a:cs typeface="Arial"/>
                <a:sym typeface="Arial"/>
              </a:rPr>
              <a:t>22 people</a:t>
            </a:r>
            <a:r>
              <a:rPr lang="en" sz="1200">
                <a:solidFill>
                  <a:srgbClr val="292929"/>
                </a:solidFill>
                <a:highlight>
                  <a:srgbClr val="FFFFFF"/>
                </a:highlight>
                <a:latin typeface="Arial"/>
                <a:ea typeface="Arial"/>
                <a:cs typeface="Arial"/>
                <a:sym typeface="Arial"/>
              </a:rPr>
              <a:t> are predicted as positive of having a tumor, although they don’t have a tumor. FP is also called a </a:t>
            </a:r>
            <a:r>
              <a:rPr b="1" lang="en" sz="1200">
                <a:solidFill>
                  <a:srgbClr val="292929"/>
                </a:solidFill>
                <a:highlight>
                  <a:srgbClr val="FFFFFF"/>
                </a:highlight>
                <a:latin typeface="Arial"/>
                <a:ea typeface="Arial"/>
                <a:cs typeface="Arial"/>
                <a:sym typeface="Arial"/>
              </a:rPr>
              <a:t>TYPE I</a:t>
            </a:r>
            <a:r>
              <a:rPr lang="en" sz="1200">
                <a:solidFill>
                  <a:srgbClr val="292929"/>
                </a:solidFill>
                <a:highlight>
                  <a:srgbClr val="FFFFFF"/>
                </a:highlight>
                <a:latin typeface="Arial"/>
                <a:ea typeface="Arial"/>
                <a:cs typeface="Arial"/>
                <a:sym typeface="Arial"/>
              </a:rPr>
              <a:t> error.</a:t>
            </a:r>
            <a:endParaRPr sz="1200">
              <a:solidFill>
                <a:srgbClr val="292929"/>
              </a:solidFill>
              <a:highlight>
                <a:srgbClr val="FFFFFF"/>
              </a:highlight>
              <a:latin typeface="Arial"/>
              <a:ea typeface="Arial"/>
              <a:cs typeface="Arial"/>
              <a:sym typeface="Arial"/>
            </a:endParaRPr>
          </a:p>
          <a:p>
            <a:pPr indent="0" lvl="0" marL="0" rtl="0" algn="l">
              <a:lnSpc>
                <a:spcPct val="218181"/>
              </a:lnSpc>
              <a:spcBef>
                <a:spcPts val="3200"/>
              </a:spcBef>
              <a:spcAft>
                <a:spcPts val="0"/>
              </a:spcAft>
              <a:buClr>
                <a:schemeClr val="dk1"/>
              </a:buClr>
              <a:buSzPts val="1100"/>
              <a:buFont typeface="Arial"/>
              <a:buNone/>
            </a:pPr>
            <a:r>
              <a:rPr b="1" lang="en" sz="1200">
                <a:solidFill>
                  <a:srgbClr val="292929"/>
                </a:solidFill>
                <a:highlight>
                  <a:srgbClr val="FFFFFF"/>
                </a:highlight>
                <a:latin typeface="Arial"/>
                <a:ea typeface="Arial"/>
                <a:cs typeface="Arial"/>
                <a:sym typeface="Arial"/>
              </a:rPr>
              <a:t>False Negative (FN)</a:t>
            </a:r>
            <a:r>
              <a:rPr lang="en" sz="1200">
                <a:solidFill>
                  <a:srgbClr val="292929"/>
                </a:solidFill>
                <a:highlight>
                  <a:srgbClr val="FFFFFF"/>
                </a:highlight>
                <a:latin typeface="Arial"/>
                <a:ea typeface="Arial"/>
                <a:cs typeface="Arial"/>
                <a:sym typeface="Arial"/>
              </a:rPr>
              <a:t> — model wrongly predicts the positive class (predicted-negative, actual-positive). In the above example, </a:t>
            </a:r>
            <a:r>
              <a:rPr b="1" lang="en" sz="1200">
                <a:solidFill>
                  <a:srgbClr val="292929"/>
                </a:solidFill>
                <a:highlight>
                  <a:srgbClr val="FFFFFF"/>
                </a:highlight>
                <a:latin typeface="Arial"/>
                <a:ea typeface="Arial"/>
                <a:cs typeface="Arial"/>
                <a:sym typeface="Arial"/>
              </a:rPr>
              <a:t>8 people</a:t>
            </a:r>
            <a:r>
              <a:rPr lang="en" sz="1200">
                <a:solidFill>
                  <a:srgbClr val="292929"/>
                </a:solidFill>
                <a:highlight>
                  <a:srgbClr val="FFFFFF"/>
                </a:highlight>
                <a:latin typeface="Arial"/>
                <a:ea typeface="Arial"/>
                <a:cs typeface="Arial"/>
                <a:sym typeface="Arial"/>
              </a:rPr>
              <a:t> who have tumors are predicted as negative. FN is also called a </a:t>
            </a:r>
            <a:r>
              <a:rPr b="1" lang="en" sz="1200">
                <a:solidFill>
                  <a:srgbClr val="292929"/>
                </a:solidFill>
                <a:highlight>
                  <a:srgbClr val="FFFFFF"/>
                </a:highlight>
                <a:latin typeface="Arial"/>
                <a:ea typeface="Arial"/>
                <a:cs typeface="Arial"/>
                <a:sym typeface="Arial"/>
              </a:rPr>
              <a:t>TYPE II</a:t>
            </a:r>
            <a:r>
              <a:rPr lang="en" sz="1200">
                <a:solidFill>
                  <a:srgbClr val="292929"/>
                </a:solidFill>
                <a:highlight>
                  <a:srgbClr val="FFFFFF"/>
                </a:highlight>
                <a:latin typeface="Arial"/>
                <a:ea typeface="Arial"/>
                <a:cs typeface="Arial"/>
                <a:sym typeface="Arial"/>
              </a:rPr>
              <a:t> error.</a:t>
            </a:r>
            <a:endParaRPr sz="1200">
              <a:solidFill>
                <a:srgbClr val="292929"/>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Arial"/>
              <a:ea typeface="Arial"/>
              <a:cs typeface="Arial"/>
              <a:sym typeface="Arial"/>
            </a:endParaRPr>
          </a:p>
          <a:p>
            <a:pPr indent="0" lvl="0" marL="0" rtl="0" algn="l">
              <a:spcBef>
                <a:spcPts val="0"/>
              </a:spcBef>
              <a:spcAft>
                <a:spcPts val="0"/>
              </a:spcAft>
              <a:buNone/>
            </a:pPr>
            <a:r>
              <a:t/>
            </a:r>
            <a:endParaRPr sz="10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4"/>
          <p:cNvSpPr txBox="1"/>
          <p:nvPr>
            <p:ph type="title"/>
          </p:nvPr>
        </p:nvSpPr>
        <p:spPr>
          <a:xfrm>
            <a:off x="274750" y="0"/>
            <a:ext cx="8345700" cy="9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With the help of these four values, we can calculate True Positive Rate (TPR), False Negative Rate (FPR), True Negative Rate (TNR), and False Negative Rate (FNR).</a:t>
            </a:r>
            <a:endParaRPr/>
          </a:p>
        </p:txBody>
      </p:sp>
      <p:pic>
        <p:nvPicPr>
          <p:cNvPr id="745" name="Google Shape;745;p124"/>
          <p:cNvPicPr preferRelativeResize="0"/>
          <p:nvPr/>
        </p:nvPicPr>
        <p:blipFill>
          <a:blip r:embed="rId3">
            <a:alphaModFix/>
          </a:blip>
          <a:stretch>
            <a:fillRect/>
          </a:stretch>
        </p:blipFill>
        <p:spPr>
          <a:xfrm>
            <a:off x="2282488" y="953400"/>
            <a:ext cx="4330225" cy="2400300"/>
          </a:xfrm>
          <a:prstGeom prst="rect">
            <a:avLst/>
          </a:prstGeom>
          <a:noFill/>
          <a:ln>
            <a:noFill/>
          </a:ln>
        </p:spPr>
      </p:pic>
      <p:sp>
        <p:nvSpPr>
          <p:cNvPr id="746" name="Google Shape;746;p124"/>
          <p:cNvSpPr txBox="1"/>
          <p:nvPr/>
        </p:nvSpPr>
        <p:spPr>
          <a:xfrm>
            <a:off x="484500" y="3353700"/>
            <a:ext cx="8175000" cy="19659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32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Even if data is imbalanced, we can figure out that our model is working well or not. For that, </a:t>
            </a:r>
            <a:r>
              <a:rPr b="1" lang="en" sz="1600">
                <a:solidFill>
                  <a:srgbClr val="292929"/>
                </a:solidFill>
                <a:highlight>
                  <a:srgbClr val="FFFFFF"/>
                </a:highlight>
                <a:latin typeface="Georgia"/>
                <a:ea typeface="Georgia"/>
                <a:cs typeface="Georgia"/>
                <a:sym typeface="Georgia"/>
              </a:rPr>
              <a:t>the values of TPR and TNR should be high, and FPR and FNR should be as low as possible.</a:t>
            </a:r>
            <a:endParaRPr b="1" sz="16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25"/>
          <p:cNvSpPr txBox="1"/>
          <p:nvPr>
            <p:ph type="title"/>
          </p:nvPr>
        </p:nvSpPr>
        <p:spPr>
          <a:xfrm>
            <a:off x="360950" y="344800"/>
            <a:ext cx="8015100" cy="262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292929"/>
                </a:solidFill>
                <a:highlight>
                  <a:srgbClr val="FFFFFF"/>
                </a:highlight>
                <a:latin typeface="Georgia"/>
                <a:ea typeface="Georgia"/>
                <a:cs typeface="Georgia"/>
                <a:sym typeface="Georgia"/>
              </a:rPr>
              <a:t>Precision</a:t>
            </a:r>
            <a:endParaRPr b="1" sz="2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Out of all the positive predicted, what percentage is truly positive.</a:t>
            </a:r>
            <a:endParaRPr sz="18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Clr>
                <a:schemeClr val="dk1"/>
              </a:buClr>
              <a:buSzPts val="1100"/>
              <a:buFont typeface="Arial"/>
              <a:buNone/>
            </a:pPr>
            <a:r>
              <a:rPr lang="en" sz="1800">
                <a:solidFill>
                  <a:srgbClr val="292929"/>
                </a:solidFill>
                <a:highlight>
                  <a:srgbClr val="FFFFFF"/>
                </a:highlight>
                <a:latin typeface="Georgia"/>
                <a:ea typeface="Georgia"/>
                <a:cs typeface="Georgia"/>
                <a:sym typeface="Georgia"/>
              </a:rPr>
              <a:t>The precision value lies between 0 and 1.</a:t>
            </a:r>
            <a:endParaRPr sz="18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pic>
        <p:nvPicPr>
          <p:cNvPr id="752" name="Google Shape;752;p125"/>
          <p:cNvPicPr preferRelativeResize="0"/>
          <p:nvPr/>
        </p:nvPicPr>
        <p:blipFill>
          <a:blip r:embed="rId3">
            <a:alphaModFix/>
          </a:blip>
          <a:stretch>
            <a:fillRect/>
          </a:stretch>
        </p:blipFill>
        <p:spPr>
          <a:xfrm>
            <a:off x="2259900" y="2629225"/>
            <a:ext cx="4217200" cy="14464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6"/>
          <p:cNvSpPr txBox="1"/>
          <p:nvPr>
            <p:ph type="title"/>
          </p:nvPr>
        </p:nvSpPr>
        <p:spPr>
          <a:xfrm>
            <a:off x="490250" y="526350"/>
            <a:ext cx="8273700" cy="168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292929"/>
                </a:solidFill>
                <a:highlight>
                  <a:srgbClr val="FFFFFF"/>
                </a:highlight>
                <a:latin typeface="Georgia"/>
                <a:ea typeface="Georgia"/>
                <a:cs typeface="Georgia"/>
                <a:sym typeface="Georgia"/>
              </a:rPr>
              <a:t>Recall</a:t>
            </a:r>
            <a:endParaRPr b="1" sz="2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0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2000">
                <a:solidFill>
                  <a:srgbClr val="292929"/>
                </a:solidFill>
                <a:highlight>
                  <a:srgbClr val="FFFFFF"/>
                </a:highlight>
                <a:latin typeface="Georgia"/>
                <a:ea typeface="Georgia"/>
                <a:cs typeface="Georgia"/>
                <a:sym typeface="Georgia"/>
              </a:rPr>
              <a:t>Out of the total positive, what percentage are predicted positive. It is the same as TPR (true positive rate).</a:t>
            </a:r>
            <a:endParaRPr b="1" sz="2000">
              <a:solidFill>
                <a:srgbClr val="292929"/>
              </a:solidFill>
              <a:highlight>
                <a:srgbClr val="FFFFFF"/>
              </a:highlight>
              <a:latin typeface="Georgia"/>
              <a:ea typeface="Georgia"/>
              <a:cs typeface="Georgia"/>
              <a:sym typeface="Georgia"/>
            </a:endParaRPr>
          </a:p>
        </p:txBody>
      </p:sp>
      <p:pic>
        <p:nvPicPr>
          <p:cNvPr id="758" name="Google Shape;758;p126"/>
          <p:cNvPicPr preferRelativeResize="0"/>
          <p:nvPr/>
        </p:nvPicPr>
        <p:blipFill>
          <a:blip r:embed="rId3">
            <a:alphaModFix/>
          </a:blip>
          <a:stretch>
            <a:fillRect/>
          </a:stretch>
        </p:blipFill>
        <p:spPr>
          <a:xfrm>
            <a:off x="2600275" y="2456825"/>
            <a:ext cx="3943450" cy="15987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7"/>
          <p:cNvSpPr txBox="1"/>
          <p:nvPr>
            <p:ph type="title"/>
          </p:nvPr>
        </p:nvSpPr>
        <p:spPr>
          <a:xfrm>
            <a:off x="490250" y="526350"/>
            <a:ext cx="8403000" cy="3281100"/>
          </a:xfrm>
          <a:prstGeom prst="rect">
            <a:avLst/>
          </a:prstGeom>
        </p:spPr>
        <p:txBody>
          <a:bodyPr anchorCtr="0" anchor="ctr" bIns="91425" lIns="91425" spcFirstLastPara="1" rIns="91425" wrap="square" tIns="91425">
            <a:noAutofit/>
          </a:bodyPr>
          <a:lstStyle/>
          <a:p>
            <a:pPr indent="0" lvl="0" marL="0" rtl="0" algn="l">
              <a:lnSpc>
                <a:spcPct val="123529"/>
              </a:lnSpc>
              <a:spcBef>
                <a:spcPts val="2900"/>
              </a:spcBef>
              <a:spcAft>
                <a:spcPts val="0"/>
              </a:spcAft>
              <a:buClr>
                <a:schemeClr val="dk1"/>
              </a:buClr>
              <a:buSzPts val="1100"/>
              <a:buFont typeface="Arial"/>
              <a:buNone/>
            </a:pPr>
            <a:r>
              <a:rPr b="1" lang="en" sz="2500">
                <a:solidFill>
                  <a:srgbClr val="292929"/>
                </a:solidFill>
                <a:highlight>
                  <a:srgbClr val="FFFFFF"/>
                </a:highlight>
                <a:latin typeface="Arial"/>
                <a:ea typeface="Arial"/>
                <a:cs typeface="Arial"/>
                <a:sym typeface="Arial"/>
              </a:rPr>
              <a:t>F1 Score</a:t>
            </a:r>
            <a:endParaRPr b="1" sz="2500">
              <a:solidFill>
                <a:srgbClr val="292929"/>
              </a:solidFill>
              <a:highlight>
                <a:srgbClr val="FFFFFF"/>
              </a:highlight>
              <a:latin typeface="Arial"/>
              <a:ea typeface="Arial"/>
              <a:cs typeface="Arial"/>
              <a:sym typeface="Arial"/>
            </a:endParaRPr>
          </a:p>
          <a:p>
            <a:pPr indent="0" lvl="0" marL="0" rtl="0" algn="l">
              <a:lnSpc>
                <a:spcPct val="218181"/>
              </a:lnSpc>
              <a:spcBef>
                <a:spcPts val="1400"/>
              </a:spcBef>
              <a:spcAft>
                <a:spcPts val="0"/>
              </a:spcAft>
              <a:buNone/>
            </a:pPr>
            <a:r>
              <a:rPr lang="en" sz="1900">
                <a:solidFill>
                  <a:srgbClr val="292929"/>
                </a:solidFill>
                <a:highlight>
                  <a:srgbClr val="FFFFFF"/>
                </a:highlight>
                <a:latin typeface="Georgia"/>
                <a:ea typeface="Georgia"/>
                <a:cs typeface="Georgia"/>
                <a:sym typeface="Georgia"/>
              </a:rPr>
              <a:t>It is the harmonic mean of precision and recall. It takes both false positive and false negatives into account. Therefore, it performs well on an imbalanced dataset.</a:t>
            </a:r>
            <a:endParaRPr sz="1900">
              <a:solidFill>
                <a:srgbClr val="292929"/>
              </a:solidFill>
              <a:highlight>
                <a:srgbClr val="FFFFFF"/>
              </a:highlight>
              <a:latin typeface="Georgia"/>
              <a:ea typeface="Georgia"/>
              <a:cs typeface="Georgia"/>
              <a:sym typeface="Georgia"/>
            </a:endParaRPr>
          </a:p>
          <a:p>
            <a:pPr indent="0" lvl="0" marL="0" rtl="0" algn="l">
              <a:lnSpc>
                <a:spcPct val="218181"/>
              </a:lnSpc>
              <a:spcBef>
                <a:spcPts val="1400"/>
              </a:spcBef>
              <a:spcAft>
                <a:spcPts val="0"/>
              </a:spcAft>
              <a:buClr>
                <a:schemeClr val="dk1"/>
              </a:buClr>
              <a:buSzPts val="1100"/>
              <a:buFont typeface="Arial"/>
              <a:buNone/>
            </a:pPr>
            <a:r>
              <a:t/>
            </a:r>
            <a:endParaRPr sz="19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pic>
        <p:nvPicPr>
          <p:cNvPr id="764" name="Google Shape;764;p127"/>
          <p:cNvPicPr preferRelativeResize="0"/>
          <p:nvPr/>
        </p:nvPicPr>
        <p:blipFill>
          <a:blip r:embed="rId3">
            <a:alphaModFix/>
          </a:blip>
          <a:stretch>
            <a:fillRect/>
          </a:stretch>
        </p:blipFill>
        <p:spPr>
          <a:xfrm>
            <a:off x="885750" y="2945300"/>
            <a:ext cx="7372500" cy="12779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8"/>
          <p:cNvSpPr txBox="1"/>
          <p:nvPr>
            <p:ph type="title"/>
          </p:nvPr>
        </p:nvSpPr>
        <p:spPr>
          <a:xfrm>
            <a:off x="346575" y="411400"/>
            <a:ext cx="8058300" cy="99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292929"/>
                </a:solidFill>
                <a:highlight>
                  <a:srgbClr val="FFFFFF"/>
                </a:highlight>
                <a:latin typeface="Georgia"/>
                <a:ea typeface="Georgia"/>
                <a:cs typeface="Georgia"/>
                <a:sym typeface="Georgia"/>
              </a:rPr>
              <a:t>There is a </a:t>
            </a:r>
            <a:r>
              <a:rPr b="1" lang="en" sz="2000">
                <a:solidFill>
                  <a:srgbClr val="292929"/>
                </a:solidFill>
                <a:highlight>
                  <a:srgbClr val="FFFFFF"/>
                </a:highlight>
                <a:latin typeface="Georgia"/>
                <a:ea typeface="Georgia"/>
                <a:cs typeface="Georgia"/>
                <a:sym typeface="Georgia"/>
              </a:rPr>
              <a:t>weighted F1 score</a:t>
            </a:r>
            <a:r>
              <a:rPr lang="en" sz="2000">
                <a:solidFill>
                  <a:srgbClr val="292929"/>
                </a:solidFill>
                <a:highlight>
                  <a:srgbClr val="FFFFFF"/>
                </a:highlight>
                <a:latin typeface="Georgia"/>
                <a:ea typeface="Georgia"/>
                <a:cs typeface="Georgia"/>
                <a:sym typeface="Georgia"/>
              </a:rPr>
              <a:t> in which we can give different weightage to recall and precision. Different problems give different weightage to recall and precision.</a:t>
            </a:r>
            <a:endParaRPr sz="5800"/>
          </a:p>
        </p:txBody>
      </p:sp>
      <p:pic>
        <p:nvPicPr>
          <p:cNvPr id="770" name="Google Shape;770;p128"/>
          <p:cNvPicPr preferRelativeResize="0"/>
          <p:nvPr/>
        </p:nvPicPr>
        <p:blipFill>
          <a:blip r:embed="rId3">
            <a:alphaModFix/>
          </a:blip>
          <a:stretch>
            <a:fillRect/>
          </a:stretch>
        </p:blipFill>
        <p:spPr>
          <a:xfrm>
            <a:off x="2182588" y="1763663"/>
            <a:ext cx="4778825" cy="1213875"/>
          </a:xfrm>
          <a:prstGeom prst="rect">
            <a:avLst/>
          </a:prstGeom>
          <a:noFill/>
          <a:ln>
            <a:noFill/>
          </a:ln>
        </p:spPr>
      </p:pic>
      <p:sp>
        <p:nvSpPr>
          <p:cNvPr id="771" name="Google Shape;771;p128"/>
          <p:cNvSpPr txBox="1"/>
          <p:nvPr/>
        </p:nvSpPr>
        <p:spPr>
          <a:xfrm>
            <a:off x="561225" y="3333200"/>
            <a:ext cx="7629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292929"/>
                </a:solidFill>
                <a:highlight>
                  <a:srgbClr val="FFFFFF"/>
                </a:highlight>
                <a:latin typeface="Georgia"/>
                <a:ea typeface="Georgia"/>
                <a:cs typeface="Georgia"/>
                <a:sym typeface="Georgia"/>
              </a:rPr>
              <a:t>Beta represents how many times recall is more important than precision</a:t>
            </a:r>
            <a:r>
              <a:rPr lang="en" sz="2000">
                <a:solidFill>
                  <a:srgbClr val="292929"/>
                </a:solidFill>
                <a:highlight>
                  <a:srgbClr val="FFFFFF"/>
                </a:highlight>
                <a:latin typeface="Georgia"/>
                <a:ea typeface="Georgia"/>
                <a:cs typeface="Georgia"/>
                <a:sym typeface="Georgia"/>
              </a:rPr>
              <a:t>. If the recall is twice as important as precision, the value of Beta is 2.</a:t>
            </a:r>
            <a:endParaRPr sz="1800">
              <a:latin typeface="Old Standard TT"/>
              <a:ea typeface="Old Standard TT"/>
              <a:cs typeface="Old Standard TT"/>
              <a:sym typeface="Old Standard TT"/>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29"/>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Learning</a:t>
            </a:r>
            <a:endParaRPr/>
          </a:p>
          <a:p>
            <a:pPr indent="0" lvl="0" marL="0" rtl="0" algn="l">
              <a:spcBef>
                <a:spcPts val="0"/>
              </a:spcBef>
              <a:spcAft>
                <a:spcPts val="0"/>
              </a:spcAft>
              <a:buNone/>
            </a:pPr>
            <a:r>
              <a:rPr lang="en"/>
              <a:t>-Introduction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0"/>
          <p:cNvSpPr txBox="1"/>
          <p:nvPr>
            <p:ph type="title"/>
          </p:nvPr>
        </p:nvSpPr>
        <p:spPr>
          <a:xfrm>
            <a:off x="532400" y="77930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latin typeface="Arial"/>
                <a:ea typeface="Arial"/>
                <a:cs typeface="Arial"/>
                <a:sym typeface="Arial"/>
              </a:rPr>
              <a:t>What is Deep Learning?</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2000">
                <a:solidFill>
                  <a:schemeClr val="dk1"/>
                </a:solidFill>
                <a:highlight>
                  <a:schemeClr val="lt1"/>
                </a:highlight>
                <a:latin typeface="Arial"/>
                <a:ea typeface="Arial"/>
                <a:cs typeface="Arial"/>
                <a:sym typeface="Arial"/>
              </a:rPr>
              <a:t>To understand what deep learning is, we first need to understand the relationship deep learning has with machine learning, neural networks, and artificial intelligence.</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rPr lang="en" sz="2000">
                <a:solidFill>
                  <a:schemeClr val="dk1"/>
                </a:solidFill>
                <a:highlight>
                  <a:schemeClr val="lt1"/>
                </a:highlight>
                <a:latin typeface="Arial"/>
                <a:ea typeface="Arial"/>
                <a:cs typeface="Arial"/>
                <a:sym typeface="Arial"/>
              </a:rPr>
              <a:t>The best way to think of this relationship is to visualize them as concentric circles.</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rPr lang="en" sz="2000">
                <a:solidFill>
                  <a:schemeClr val="dk1"/>
                </a:solidFill>
                <a:highlight>
                  <a:schemeClr val="lt1"/>
                </a:highlight>
                <a:latin typeface="Arial"/>
                <a:ea typeface="Arial"/>
                <a:cs typeface="Arial"/>
                <a:sym typeface="Arial"/>
              </a:rPr>
              <a:t>Deep learning is a specific subset of Machine Learning, which is a specific subset of Artificial Intelligence. </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pic>
        <p:nvPicPr>
          <p:cNvPr id="782" name="Google Shape;782;p130"/>
          <p:cNvPicPr preferRelativeResize="0"/>
          <p:nvPr/>
        </p:nvPicPr>
        <p:blipFill>
          <a:blip r:embed="rId3">
            <a:alphaModFix/>
          </a:blip>
          <a:stretch>
            <a:fillRect/>
          </a:stretch>
        </p:blipFill>
        <p:spPr>
          <a:xfrm>
            <a:off x="6023950" y="1114000"/>
            <a:ext cx="2964925" cy="2915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1"/>
          <p:cNvSpPr txBox="1"/>
          <p:nvPr>
            <p:ph type="title"/>
          </p:nvPr>
        </p:nvSpPr>
        <p:spPr>
          <a:xfrm>
            <a:off x="490250" y="526350"/>
            <a:ext cx="7885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highlight>
                  <a:schemeClr val="lt1"/>
                </a:highlight>
                <a:latin typeface="Arial"/>
                <a:ea typeface="Arial"/>
                <a:cs typeface="Arial"/>
                <a:sym typeface="Arial"/>
              </a:rPr>
              <a:t>For individual definitions:</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solidFill>
                <a:schemeClr val="dk1"/>
              </a:solidFill>
              <a:highlight>
                <a:schemeClr val="lt1"/>
              </a:highlight>
              <a:latin typeface="Arial"/>
              <a:ea typeface="Arial"/>
              <a:cs typeface="Arial"/>
              <a:sym typeface="Arial"/>
            </a:endParaRPr>
          </a:p>
          <a:p>
            <a:pPr indent="-355600" lvl="0" marL="457200" rtl="0" algn="l">
              <a:spcBef>
                <a:spcPts val="0"/>
              </a:spcBef>
              <a:spcAft>
                <a:spcPts val="0"/>
              </a:spcAft>
              <a:buClr>
                <a:schemeClr val="dk1"/>
              </a:buClr>
              <a:buSzPts val="2000"/>
              <a:buFont typeface="Arial"/>
              <a:buChar char="●"/>
            </a:pPr>
            <a:r>
              <a:rPr lang="en" sz="2000">
                <a:solidFill>
                  <a:schemeClr val="dk1"/>
                </a:solidFill>
                <a:highlight>
                  <a:schemeClr val="lt1"/>
                </a:highlight>
                <a:latin typeface="Arial"/>
                <a:ea typeface="Arial"/>
                <a:cs typeface="Arial"/>
                <a:sym typeface="Arial"/>
              </a:rPr>
              <a:t>Artificial Intelligence is the broad mandate of creating machines that can think intelligently.</a:t>
            </a:r>
            <a:endParaRPr sz="2000">
              <a:solidFill>
                <a:schemeClr val="dk1"/>
              </a:solidFill>
              <a:highlight>
                <a:schemeClr val="lt1"/>
              </a:highlight>
              <a:latin typeface="Arial"/>
              <a:ea typeface="Arial"/>
              <a:cs typeface="Arial"/>
              <a:sym typeface="Arial"/>
            </a:endParaRPr>
          </a:p>
          <a:p>
            <a:pPr indent="0" lvl="0" marL="457200" rtl="0" algn="l">
              <a:spcBef>
                <a:spcPts val="0"/>
              </a:spcBef>
              <a:spcAft>
                <a:spcPts val="0"/>
              </a:spcAft>
              <a:buNone/>
            </a:pPr>
            <a:r>
              <a:t/>
            </a:r>
            <a:endParaRPr sz="2000">
              <a:solidFill>
                <a:schemeClr val="dk1"/>
              </a:solidFill>
              <a:highlight>
                <a:schemeClr val="lt1"/>
              </a:highlight>
              <a:latin typeface="Arial"/>
              <a:ea typeface="Arial"/>
              <a:cs typeface="Arial"/>
              <a:sym typeface="Arial"/>
            </a:endParaRPr>
          </a:p>
          <a:p>
            <a:pPr indent="-355600" lvl="0" marL="457200" rtl="0" algn="l">
              <a:spcBef>
                <a:spcPts val="0"/>
              </a:spcBef>
              <a:spcAft>
                <a:spcPts val="0"/>
              </a:spcAft>
              <a:buClr>
                <a:schemeClr val="dk1"/>
              </a:buClr>
              <a:buSzPts val="2000"/>
              <a:buFont typeface="Arial"/>
              <a:buChar char="●"/>
            </a:pPr>
            <a:r>
              <a:rPr lang="en" sz="2000">
                <a:solidFill>
                  <a:schemeClr val="dk1"/>
                </a:solidFill>
                <a:highlight>
                  <a:schemeClr val="lt1"/>
                </a:highlight>
                <a:latin typeface="Arial"/>
                <a:ea typeface="Arial"/>
                <a:cs typeface="Arial"/>
                <a:sym typeface="Arial"/>
              </a:rPr>
              <a:t>Machine Learning is one way of doing that, by using algorithms to glean insights from data .</a:t>
            </a:r>
            <a:endParaRPr sz="2000">
              <a:solidFill>
                <a:schemeClr val="dk1"/>
              </a:solidFill>
              <a:highlight>
                <a:schemeClr val="lt1"/>
              </a:highlight>
              <a:latin typeface="Arial"/>
              <a:ea typeface="Arial"/>
              <a:cs typeface="Arial"/>
              <a:sym typeface="Arial"/>
            </a:endParaRPr>
          </a:p>
          <a:p>
            <a:pPr indent="0" lvl="0" marL="457200" rtl="0" algn="l">
              <a:spcBef>
                <a:spcPts val="0"/>
              </a:spcBef>
              <a:spcAft>
                <a:spcPts val="0"/>
              </a:spcAft>
              <a:buNone/>
            </a:pPr>
            <a:r>
              <a:t/>
            </a:r>
            <a:endParaRPr sz="2000">
              <a:solidFill>
                <a:schemeClr val="dk1"/>
              </a:solidFill>
              <a:highlight>
                <a:schemeClr val="lt1"/>
              </a:highlight>
              <a:latin typeface="Arial"/>
              <a:ea typeface="Arial"/>
              <a:cs typeface="Arial"/>
              <a:sym typeface="Arial"/>
            </a:endParaRPr>
          </a:p>
          <a:p>
            <a:pPr indent="-355600" lvl="0" marL="457200" rtl="0" algn="l">
              <a:spcBef>
                <a:spcPts val="0"/>
              </a:spcBef>
              <a:spcAft>
                <a:spcPts val="0"/>
              </a:spcAft>
              <a:buClr>
                <a:schemeClr val="dk1"/>
              </a:buClr>
              <a:buSzPts val="2000"/>
              <a:buFont typeface="Arial"/>
              <a:buChar char="●"/>
            </a:pPr>
            <a:r>
              <a:rPr lang="en" sz="2000">
                <a:solidFill>
                  <a:schemeClr val="dk1"/>
                </a:solidFill>
                <a:highlight>
                  <a:schemeClr val="lt1"/>
                </a:highlight>
                <a:latin typeface="Arial"/>
                <a:ea typeface="Arial"/>
                <a:cs typeface="Arial"/>
                <a:sym typeface="Arial"/>
              </a:rPr>
              <a:t>Deep Learning is one way of doing that, using a specific algorithm called a Neural Network.</a:t>
            </a:r>
            <a:endParaRPr sz="5600">
              <a:solidFill>
                <a:schemeClr val="dk1"/>
              </a:solidFill>
              <a:highlight>
                <a:schemeClr val="lt1"/>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ML Applications</a:t>
            </a:r>
            <a:endParaRPr/>
          </a:p>
          <a:p>
            <a:pPr indent="0" lvl="0" marL="0" rtl="0" algn="l">
              <a:spcBef>
                <a:spcPts val="0"/>
              </a:spcBef>
              <a:spcAft>
                <a:spcPts val="0"/>
              </a:spcAft>
              <a:buNone/>
            </a:pPr>
            <a:r>
              <a:rPr lang="en"/>
              <a:t>-Examples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2"/>
          <p:cNvSpPr txBox="1"/>
          <p:nvPr>
            <p:ph type="title"/>
          </p:nvPr>
        </p:nvSpPr>
        <p:spPr>
          <a:xfrm>
            <a:off x="251325" y="132850"/>
            <a:ext cx="8433600" cy="231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Why is Deep Learning Important?</a:t>
            </a:r>
            <a:endParaRPr sz="2400"/>
          </a:p>
          <a:p>
            <a:pPr indent="0" lvl="0" marL="0" rtl="0" algn="l">
              <a:spcBef>
                <a:spcPts val="0"/>
              </a:spcBef>
              <a:spcAft>
                <a:spcPts val="0"/>
              </a:spcAft>
              <a:buNone/>
            </a:pPr>
            <a:r>
              <a:t/>
            </a:r>
            <a:endParaRPr sz="1900"/>
          </a:p>
          <a:p>
            <a:pPr indent="0" lvl="0" marL="0" rtl="0" algn="l">
              <a:spcBef>
                <a:spcPts val="0"/>
              </a:spcBef>
              <a:spcAft>
                <a:spcPts val="0"/>
              </a:spcAft>
              <a:buNone/>
            </a:pPr>
            <a:r>
              <a:rPr lang="en" sz="1900">
                <a:solidFill>
                  <a:schemeClr val="dk1"/>
                </a:solidFill>
                <a:highlight>
                  <a:schemeClr val="lt1"/>
                </a:highlight>
              </a:rPr>
              <a:t>Deep Learning is important for one reason, and one reason only: we’ve been able to achieve meaningful, useful accuracy on tasks that matter. Machine Learning has been used for classification on images and text for decades, but it struggled to cross the threshold – there’s a baseline accuracy that algorithms need to have to work in business settings. Deep Learning is finally enabling us to cross that line in places we weren’t able to before.</a:t>
            </a:r>
            <a:endParaRPr sz="1900">
              <a:solidFill>
                <a:schemeClr val="dk1"/>
              </a:solidFill>
              <a:highlight>
                <a:schemeClr val="lt1"/>
              </a:highlight>
            </a:endParaRPr>
          </a:p>
        </p:txBody>
      </p:sp>
      <p:pic>
        <p:nvPicPr>
          <p:cNvPr id="793" name="Google Shape;793;p132"/>
          <p:cNvPicPr preferRelativeResize="0"/>
          <p:nvPr/>
        </p:nvPicPr>
        <p:blipFill>
          <a:blip r:embed="rId3">
            <a:alphaModFix/>
          </a:blip>
          <a:stretch>
            <a:fillRect/>
          </a:stretch>
        </p:blipFill>
        <p:spPr>
          <a:xfrm>
            <a:off x="2889200" y="2571752"/>
            <a:ext cx="3365591" cy="24387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3"/>
          <p:cNvSpPr txBox="1"/>
          <p:nvPr>
            <p:ph type="title"/>
          </p:nvPr>
        </p:nvSpPr>
        <p:spPr>
          <a:xfrm>
            <a:off x="277050" y="361350"/>
            <a:ext cx="8710500" cy="193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Georgia"/>
                <a:ea typeface="Georgia"/>
                <a:cs typeface="Georgia"/>
                <a:sym typeface="Georgia"/>
              </a:rPr>
              <a:t>Intuition</a:t>
            </a:r>
            <a:endParaRPr sz="2500">
              <a:solidFill>
                <a:schemeClr val="lt1"/>
              </a:solidFill>
              <a:latin typeface="Georgia"/>
              <a:ea typeface="Georgia"/>
              <a:cs typeface="Georgia"/>
              <a:sym typeface="Georgia"/>
            </a:endParaRPr>
          </a:p>
          <a:p>
            <a:pPr indent="0" lvl="0" marL="0" rtl="0" algn="l">
              <a:spcBef>
                <a:spcPts val="0"/>
              </a:spcBef>
              <a:spcAft>
                <a:spcPts val="0"/>
              </a:spcAft>
              <a:buNone/>
            </a:pPr>
            <a:r>
              <a:t/>
            </a:r>
            <a:endParaRPr sz="2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Given a large dataset of input and output pairs, a deep learning algorithm will try to minimize the difference between its prediction and expected output. By doing this, it tries to learn the association/pattern between given inputs and outputs — this in turn allows a deep learning model to generalize to inputs that it hasn’t seen before.</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pic>
        <p:nvPicPr>
          <p:cNvPr id="799" name="Google Shape;799;p133"/>
          <p:cNvPicPr preferRelativeResize="0"/>
          <p:nvPr/>
        </p:nvPicPr>
        <p:blipFill>
          <a:blip r:embed="rId3">
            <a:alphaModFix/>
          </a:blip>
          <a:stretch>
            <a:fillRect/>
          </a:stretch>
        </p:blipFill>
        <p:spPr>
          <a:xfrm>
            <a:off x="3999275" y="1899290"/>
            <a:ext cx="4764600" cy="2858760"/>
          </a:xfrm>
          <a:prstGeom prst="rect">
            <a:avLst/>
          </a:prstGeom>
          <a:noFill/>
          <a:ln>
            <a:noFill/>
          </a:ln>
        </p:spPr>
      </p:pic>
      <p:sp>
        <p:nvSpPr>
          <p:cNvPr id="800" name="Google Shape;800;p133"/>
          <p:cNvSpPr txBox="1"/>
          <p:nvPr/>
        </p:nvSpPr>
        <p:spPr>
          <a:xfrm>
            <a:off x="277050" y="2004925"/>
            <a:ext cx="35175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As another example, let’s say that inputs are images of dogs and cats, and outputs are labels for those images (i.e. is the input picture a dog or a cat). If an input has a label of a dog, but the deep learning algorithm predicts a cat, then my deep learning algorithm will learn that the features of my given image (e.g. sharp teeth, facial features) are going to be associated with a dog.</a:t>
            </a:r>
            <a:endParaRPr>
              <a:latin typeface="Old Standard TT"/>
              <a:ea typeface="Old Standard TT"/>
              <a:cs typeface="Old Standard TT"/>
              <a:sym typeface="Old Standard T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4"/>
          <p:cNvSpPr txBox="1"/>
          <p:nvPr>
            <p:ph type="title"/>
          </p:nvPr>
        </p:nvSpPr>
        <p:spPr>
          <a:xfrm>
            <a:off x="490250" y="526350"/>
            <a:ext cx="7815300" cy="4090800"/>
          </a:xfrm>
          <a:prstGeom prst="rect">
            <a:avLst/>
          </a:prstGeom>
        </p:spPr>
        <p:txBody>
          <a:bodyPr anchorCtr="0" anchor="ctr" bIns="91425" lIns="91425" spcFirstLastPara="1" rIns="91425" wrap="square" tIns="91425">
            <a:noAutofit/>
          </a:bodyPr>
          <a:lstStyle/>
          <a:p>
            <a:pPr indent="0" lvl="0" marL="0" rtl="0" algn="l">
              <a:lnSpc>
                <a:spcPct val="117391"/>
              </a:lnSpc>
              <a:spcBef>
                <a:spcPts val="4500"/>
              </a:spcBef>
              <a:spcAft>
                <a:spcPts val="0"/>
              </a:spcAft>
              <a:buClr>
                <a:schemeClr val="dk1"/>
              </a:buClr>
              <a:buSzPts val="1100"/>
              <a:buFont typeface="Arial"/>
              <a:buNone/>
            </a:pPr>
            <a:r>
              <a:rPr lang="en" sz="2450">
                <a:solidFill>
                  <a:schemeClr val="lt1"/>
                </a:solidFill>
                <a:latin typeface="Arial"/>
                <a:ea typeface="Arial"/>
                <a:cs typeface="Arial"/>
                <a:sym typeface="Arial"/>
              </a:rPr>
              <a:t>So why is it called “Deep” Learning?</a:t>
            </a:r>
            <a:endParaRPr sz="2450">
              <a:solidFill>
                <a:schemeClr val="lt1"/>
              </a:solidFill>
              <a:latin typeface="Arial"/>
              <a:ea typeface="Arial"/>
              <a:cs typeface="Arial"/>
              <a:sym typeface="Arial"/>
            </a:endParaRPr>
          </a:p>
          <a:p>
            <a:pPr indent="0" lvl="0" marL="0" rtl="0" algn="l">
              <a:lnSpc>
                <a:spcPct val="218181"/>
              </a:lnSpc>
              <a:spcBef>
                <a:spcPts val="1400"/>
              </a:spcBef>
              <a:spcAft>
                <a:spcPts val="0"/>
              </a:spcAft>
              <a:buClr>
                <a:schemeClr val="dk1"/>
              </a:buClr>
              <a:buSzPts val="1100"/>
              <a:buFont typeface="Arial"/>
              <a:buNone/>
            </a:pPr>
            <a:r>
              <a:rPr lang="en" sz="1600">
                <a:solidFill>
                  <a:srgbClr val="292929"/>
                </a:solidFill>
                <a:highlight>
                  <a:srgbClr val="FFFFFF"/>
                </a:highlight>
                <a:latin typeface="Arial"/>
                <a:ea typeface="Arial"/>
                <a:cs typeface="Arial"/>
                <a:sym typeface="Arial"/>
              </a:rPr>
              <a:t>The “deep” part of deep learning refers to creating deep neural networks. This refers a neural network with a large amount of layers — with the addition of more weights and biases, the neural network improves its ability to approximate more complex functions.</a:t>
            </a:r>
            <a:endParaRPr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5"/>
          <p:cNvSpPr txBox="1"/>
          <p:nvPr>
            <p:ph type="title"/>
          </p:nvPr>
        </p:nvSpPr>
        <p:spPr>
          <a:xfrm>
            <a:off x="327150" y="519800"/>
            <a:ext cx="8236800" cy="182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latin typeface="Arial"/>
                <a:ea typeface="Arial"/>
                <a:cs typeface="Arial"/>
                <a:sym typeface="Arial"/>
              </a:rPr>
              <a:t>How Do Deep Learning algorithms “learn”?</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en" sz="2500">
                <a:latin typeface="Arial"/>
                <a:ea typeface="Arial"/>
                <a:cs typeface="Arial"/>
                <a:sym typeface="Arial"/>
              </a:rPr>
              <a:t>Neural Networks</a:t>
            </a:r>
            <a:endParaRPr sz="2500">
              <a:latin typeface="Arial"/>
              <a:ea typeface="Arial"/>
              <a:cs typeface="Arial"/>
              <a:sym typeface="Arial"/>
            </a:endParaRPr>
          </a:p>
          <a:p>
            <a:pPr indent="0" lvl="0" marL="0" rtl="0" algn="l">
              <a:spcBef>
                <a:spcPts val="0"/>
              </a:spcBef>
              <a:spcAft>
                <a:spcPts val="0"/>
              </a:spcAft>
              <a:buNone/>
            </a:pPr>
            <a:r>
              <a:t/>
            </a:r>
            <a:endParaRPr sz="2500">
              <a:latin typeface="Arial"/>
              <a:ea typeface="Arial"/>
              <a:cs typeface="Arial"/>
              <a:sym typeface="Arial"/>
            </a:endParaRPr>
          </a:p>
          <a:p>
            <a:pPr indent="0" lvl="0" marL="0" rtl="0" algn="l">
              <a:spcBef>
                <a:spcPts val="0"/>
              </a:spcBef>
              <a:spcAft>
                <a:spcPts val="0"/>
              </a:spcAft>
              <a:buNone/>
            </a:pPr>
            <a:r>
              <a:rPr lang="en" sz="2000">
                <a:solidFill>
                  <a:schemeClr val="dk1"/>
                </a:solidFill>
                <a:highlight>
                  <a:schemeClr val="lt1"/>
                </a:highlight>
                <a:latin typeface="Arial"/>
                <a:ea typeface="Arial"/>
                <a:cs typeface="Arial"/>
                <a:sym typeface="Arial"/>
              </a:rPr>
              <a:t>Deep Learning Algorithms use something called a neural network to find associations between a set of inputs and outputs. The basic structure is seen below:</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811" name="Google Shape;811;p135"/>
          <p:cNvPicPr preferRelativeResize="0"/>
          <p:nvPr/>
        </p:nvPicPr>
        <p:blipFill>
          <a:blip r:embed="rId3">
            <a:alphaModFix/>
          </a:blip>
          <a:stretch>
            <a:fillRect/>
          </a:stretch>
        </p:blipFill>
        <p:spPr>
          <a:xfrm>
            <a:off x="2062098" y="2228075"/>
            <a:ext cx="5470453" cy="26833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6"/>
          <p:cNvSpPr txBox="1"/>
          <p:nvPr>
            <p:ph type="title"/>
          </p:nvPr>
        </p:nvSpPr>
        <p:spPr>
          <a:xfrm>
            <a:off x="168600" y="182700"/>
            <a:ext cx="8806800" cy="4434600"/>
          </a:xfrm>
          <a:prstGeom prst="rect">
            <a:avLst/>
          </a:prstGeom>
        </p:spPr>
        <p:txBody>
          <a:bodyPr anchorCtr="0" anchor="ctr" bIns="91425" lIns="91425" spcFirstLastPara="1" rIns="91425" wrap="square" tIns="91425">
            <a:noAutofit/>
          </a:bodyPr>
          <a:lstStyle/>
          <a:p>
            <a:pPr indent="0" lvl="0" marL="0" rtl="0" algn="l">
              <a:lnSpc>
                <a:spcPct val="117391"/>
              </a:lnSpc>
              <a:spcBef>
                <a:spcPts val="4500"/>
              </a:spcBef>
              <a:spcAft>
                <a:spcPts val="0"/>
              </a:spcAft>
              <a:buClr>
                <a:schemeClr val="dk1"/>
              </a:buClr>
              <a:buSzPts val="1100"/>
              <a:buFont typeface="Arial"/>
              <a:buNone/>
            </a:pPr>
            <a:r>
              <a:rPr lang="en" sz="2250">
                <a:solidFill>
                  <a:schemeClr val="lt1"/>
                </a:solidFill>
                <a:latin typeface="Arial"/>
                <a:ea typeface="Arial"/>
                <a:cs typeface="Arial"/>
                <a:sym typeface="Arial"/>
              </a:rPr>
              <a:t>Neural Network Architecture</a:t>
            </a:r>
            <a:endParaRPr sz="2250">
              <a:solidFill>
                <a:schemeClr val="lt1"/>
              </a:solidFill>
              <a:latin typeface="Arial"/>
              <a:ea typeface="Arial"/>
              <a:cs typeface="Arial"/>
              <a:sym typeface="Arial"/>
            </a:endParaRPr>
          </a:p>
          <a:p>
            <a:pPr indent="0" lvl="0" marL="0" rtl="0" algn="l">
              <a:spcBef>
                <a:spcPts val="0"/>
              </a:spcBef>
              <a:spcAft>
                <a:spcPts val="0"/>
              </a:spcAft>
              <a:buNone/>
            </a:pPr>
            <a:r>
              <a:rPr b="1" lang="en" sz="1500">
                <a:solidFill>
                  <a:schemeClr val="dk1"/>
                </a:solidFill>
                <a:highlight>
                  <a:schemeClr val="lt1"/>
                </a:highlight>
              </a:rPr>
              <a:t>Input Nodes (input layer):</a:t>
            </a:r>
            <a:r>
              <a:rPr lang="en" sz="1500">
                <a:solidFill>
                  <a:schemeClr val="dk1"/>
                </a:solidFill>
                <a:highlight>
                  <a:schemeClr val="lt1"/>
                </a:highlight>
              </a:rPr>
              <a:t> No computation is done here within this layer, they just pass the information to the next layer (hidden layer most of the time). A block of nodes is also called layer.</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rPr b="1" lang="en" sz="1500">
                <a:solidFill>
                  <a:schemeClr val="dk1"/>
                </a:solidFill>
                <a:highlight>
                  <a:schemeClr val="lt1"/>
                </a:highlight>
              </a:rPr>
              <a:t>Hidden nodes (hidden layer):</a:t>
            </a:r>
            <a:r>
              <a:rPr lang="en" sz="1500">
                <a:solidFill>
                  <a:schemeClr val="dk1"/>
                </a:solidFill>
                <a:highlight>
                  <a:schemeClr val="lt1"/>
                </a:highlight>
              </a:rPr>
              <a:t> In Hidden layers is where intermediate processing or computation is done, they perform computations and then transfer the weights (signals or information) from the input layer to the following layer (another hidden layer or to the output layer).</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rPr b="1" lang="en" sz="1500">
                <a:solidFill>
                  <a:schemeClr val="dk1"/>
                </a:solidFill>
                <a:highlight>
                  <a:schemeClr val="lt1"/>
                </a:highlight>
              </a:rPr>
              <a:t>Output Nodes (output layer):</a:t>
            </a:r>
            <a:r>
              <a:rPr lang="en" sz="1500">
                <a:solidFill>
                  <a:schemeClr val="dk1"/>
                </a:solidFill>
                <a:highlight>
                  <a:schemeClr val="lt1"/>
                </a:highlight>
              </a:rPr>
              <a:t> Here we finally use an activation function that maps to the desired output format (e.g. softmax for classification).</a:t>
            </a:r>
            <a:endParaRPr sz="1500">
              <a:solidFill>
                <a:schemeClr val="dk1"/>
              </a:solidFill>
              <a:highlight>
                <a:schemeClr val="lt1"/>
              </a:highlight>
            </a:endParaRPr>
          </a:p>
          <a:p>
            <a:pPr indent="0" lvl="0" marL="0" rtl="0" algn="l">
              <a:spcBef>
                <a:spcPts val="0"/>
              </a:spcBef>
              <a:spcAft>
                <a:spcPts val="0"/>
              </a:spcAft>
              <a:buNone/>
            </a:pPr>
            <a:r>
              <a:t/>
            </a:r>
            <a:endParaRPr b="1" sz="1500">
              <a:solidFill>
                <a:schemeClr val="dk1"/>
              </a:solidFill>
              <a:highlight>
                <a:schemeClr val="lt1"/>
              </a:highlight>
            </a:endParaRPr>
          </a:p>
          <a:p>
            <a:pPr indent="0" lvl="0" marL="0" rtl="0" algn="l">
              <a:spcBef>
                <a:spcPts val="0"/>
              </a:spcBef>
              <a:spcAft>
                <a:spcPts val="0"/>
              </a:spcAft>
              <a:buNone/>
            </a:pPr>
            <a:r>
              <a:rPr b="1" lang="en" sz="1500">
                <a:solidFill>
                  <a:schemeClr val="dk1"/>
                </a:solidFill>
                <a:highlight>
                  <a:schemeClr val="lt1"/>
                </a:highlight>
              </a:rPr>
              <a:t>Connections and weights:</a:t>
            </a:r>
            <a:r>
              <a:rPr lang="en" sz="1500">
                <a:solidFill>
                  <a:schemeClr val="dk1"/>
                </a:solidFill>
                <a:highlight>
                  <a:schemeClr val="lt1"/>
                </a:highlight>
              </a:rPr>
              <a:t> The network consists of connections, each connection transferring the output of a neuron i to the input of a neuron j. In this sense i is the predecessor of j and j is the successor of i, Each connection is assigned a weight Wij.</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rPr b="1" lang="en" sz="1500">
                <a:solidFill>
                  <a:schemeClr val="dk1"/>
                </a:solidFill>
                <a:highlight>
                  <a:schemeClr val="lt1"/>
                </a:highlight>
              </a:rPr>
              <a:t>Activation function:</a:t>
            </a:r>
            <a:r>
              <a:rPr lang="en" sz="1500">
                <a:solidFill>
                  <a:schemeClr val="dk1"/>
                </a:solidFill>
                <a:highlight>
                  <a:schemeClr val="lt1"/>
                </a:highlight>
              </a:rPr>
              <a:t> the activation function of a node defines the output of that node given an input or set of inputs.</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rPr b="1" lang="en" sz="1500">
                <a:solidFill>
                  <a:schemeClr val="dk1"/>
                </a:solidFill>
                <a:highlight>
                  <a:schemeClr val="lt1"/>
                </a:highlight>
              </a:rPr>
              <a:t>Learning rule:</a:t>
            </a:r>
            <a:r>
              <a:rPr lang="en" sz="1500">
                <a:solidFill>
                  <a:schemeClr val="dk1"/>
                </a:solidFill>
                <a:highlight>
                  <a:schemeClr val="lt1"/>
                </a:highlight>
              </a:rPr>
              <a:t> The learning rule is a rule or an algorithm which modifies the parameters of the neural network, in order for a given input to the network to produce a favored output. </a:t>
            </a:r>
            <a:endParaRPr sz="1500">
              <a:solidFill>
                <a:schemeClr val="dk1"/>
              </a:solidFill>
              <a:highlight>
                <a:schemeClr val="lt1"/>
              </a:highlight>
            </a:endParaRPr>
          </a:p>
          <a:p>
            <a:pPr indent="0" lvl="0" marL="0" rtl="0" algn="l">
              <a:spcBef>
                <a:spcPts val="0"/>
              </a:spcBef>
              <a:spcAft>
                <a:spcPts val="0"/>
              </a:spcAft>
              <a:buNone/>
            </a:pPr>
            <a:r>
              <a:t/>
            </a:r>
            <a:endParaRPr sz="16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490250" y="385450"/>
            <a:ext cx="8315100" cy="2866800"/>
          </a:xfrm>
          <a:prstGeom prst="rect">
            <a:avLst/>
          </a:prstGeom>
        </p:spPr>
        <p:txBody>
          <a:bodyPr anchorCtr="0" anchor="ctr" bIns="91425" lIns="91425" spcFirstLastPara="1" rIns="91425" wrap="square" tIns="91425">
            <a:noAutofit/>
          </a:bodyPr>
          <a:lstStyle/>
          <a:p>
            <a:pPr indent="0" lvl="0" marL="0" rtl="0" algn="l">
              <a:lnSpc>
                <a:spcPct val="123529"/>
              </a:lnSpc>
              <a:spcBef>
                <a:spcPts val="2900"/>
              </a:spcBef>
              <a:spcAft>
                <a:spcPts val="0"/>
              </a:spcAft>
              <a:buClr>
                <a:schemeClr val="dk1"/>
              </a:buClr>
              <a:buSzPts val="1100"/>
              <a:buFont typeface="Arial"/>
              <a:buNone/>
            </a:pPr>
            <a:r>
              <a:rPr lang="en" sz="2350">
                <a:solidFill>
                  <a:schemeClr val="lt1"/>
                </a:solidFill>
                <a:latin typeface="Arial"/>
                <a:ea typeface="Arial"/>
                <a:cs typeface="Arial"/>
                <a:sym typeface="Arial"/>
              </a:rPr>
              <a:t>Feedforward Neural Network</a:t>
            </a:r>
            <a:endParaRPr sz="2350">
              <a:solidFill>
                <a:schemeClr val="lt1"/>
              </a:solidFill>
              <a:latin typeface="Arial"/>
              <a:ea typeface="Arial"/>
              <a:cs typeface="Arial"/>
              <a:sym typeface="Arial"/>
            </a:endParaRPr>
          </a:p>
          <a:p>
            <a:pPr indent="0" lvl="0" marL="0" rtl="0" algn="l">
              <a:lnSpc>
                <a:spcPct val="123529"/>
              </a:lnSpc>
              <a:spcBef>
                <a:spcPts val="2900"/>
              </a:spcBef>
              <a:spcAft>
                <a:spcPts val="0"/>
              </a:spcAft>
              <a:buClr>
                <a:schemeClr val="dk1"/>
              </a:buClr>
              <a:buSzPts val="1100"/>
              <a:buFont typeface="Arial"/>
              <a:buNone/>
            </a:pPr>
            <a:r>
              <a:t/>
            </a:r>
            <a:endParaRPr sz="235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rPr lang="en" sz="1900">
                <a:solidFill>
                  <a:srgbClr val="292929"/>
                </a:solidFill>
                <a:highlight>
                  <a:srgbClr val="FFFFFF"/>
                </a:highlight>
                <a:latin typeface="Georgia"/>
                <a:ea typeface="Georgia"/>
                <a:cs typeface="Georgia"/>
                <a:sym typeface="Georgia"/>
              </a:rPr>
              <a:t>A feedforward neural network is an artificial neural network where connections between the units do </a:t>
            </a:r>
            <a:r>
              <a:rPr i="1" lang="en" sz="1900">
                <a:solidFill>
                  <a:srgbClr val="292929"/>
                </a:solidFill>
                <a:highlight>
                  <a:srgbClr val="FFFFFF"/>
                </a:highlight>
                <a:latin typeface="Georgia"/>
                <a:ea typeface="Georgia"/>
                <a:cs typeface="Georgia"/>
                <a:sym typeface="Georgia"/>
              </a:rPr>
              <a:t>not</a:t>
            </a:r>
            <a:r>
              <a:rPr lang="en" sz="1900">
                <a:solidFill>
                  <a:srgbClr val="292929"/>
                </a:solidFill>
                <a:highlight>
                  <a:srgbClr val="FFFFFF"/>
                </a:highlight>
                <a:latin typeface="Georgia"/>
                <a:ea typeface="Georgia"/>
                <a:cs typeface="Georgia"/>
                <a:sym typeface="Georgia"/>
              </a:rPr>
              <a:t> form a cycle. In this network, the information moves in only one direction, forward, from the input nodes, through the hidden nodes (if any) and to the output nodes. There are no cycles or loops in the network.</a:t>
            </a:r>
            <a:endParaRPr sz="57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8"/>
          <p:cNvSpPr txBox="1"/>
          <p:nvPr>
            <p:ph type="title"/>
          </p:nvPr>
        </p:nvSpPr>
        <p:spPr>
          <a:xfrm>
            <a:off x="474600" y="634750"/>
            <a:ext cx="8194800" cy="20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Perceptron</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2000">
                <a:solidFill>
                  <a:schemeClr val="dk1"/>
                </a:solidFill>
                <a:highlight>
                  <a:schemeClr val="lt1"/>
                </a:highlight>
                <a:latin typeface="Arial"/>
                <a:ea typeface="Arial"/>
                <a:cs typeface="Arial"/>
                <a:sym typeface="Arial"/>
              </a:rPr>
              <a:t>The basic unit of computation in a neural network is the perceptron, often called a node or unit. It receives input from some other nodes, or from an external source and computes an output. Each input has an associated weight (w), which is assigned on the basis of its relative importance to other inputs. The node applies an activation function to the weighted sum of its inputs to get the output.</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800"/>
          </a:p>
        </p:txBody>
      </p:sp>
      <p:pic>
        <p:nvPicPr>
          <p:cNvPr id="827" name="Google Shape;827;p138"/>
          <p:cNvPicPr preferRelativeResize="0"/>
          <p:nvPr/>
        </p:nvPicPr>
        <p:blipFill>
          <a:blip r:embed="rId3">
            <a:alphaModFix/>
          </a:blip>
          <a:stretch>
            <a:fillRect/>
          </a:stretch>
        </p:blipFill>
        <p:spPr>
          <a:xfrm>
            <a:off x="3056550" y="2939150"/>
            <a:ext cx="3030900" cy="18069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309575" y="202575"/>
            <a:ext cx="8218800" cy="1702200"/>
          </a:xfrm>
          <a:prstGeom prst="rect">
            <a:avLst/>
          </a:prstGeom>
        </p:spPr>
        <p:txBody>
          <a:bodyPr anchorCtr="0" anchor="ctr" bIns="91425" lIns="91425" spcFirstLastPara="1" rIns="91425" wrap="square" tIns="91425">
            <a:noAutofit/>
          </a:bodyPr>
          <a:lstStyle/>
          <a:p>
            <a:pPr indent="0" lvl="0" marL="0" rtl="0" algn="l">
              <a:lnSpc>
                <a:spcPct val="123529"/>
              </a:lnSpc>
              <a:spcBef>
                <a:spcPts val="2900"/>
              </a:spcBef>
              <a:spcAft>
                <a:spcPts val="0"/>
              </a:spcAft>
              <a:buClr>
                <a:schemeClr val="dk1"/>
              </a:buClr>
              <a:buSzPts val="1100"/>
              <a:buFont typeface="Arial"/>
              <a:buNone/>
            </a:pPr>
            <a:r>
              <a:rPr lang="en" sz="2250">
                <a:solidFill>
                  <a:schemeClr val="lt1"/>
                </a:solidFill>
                <a:latin typeface="Arial"/>
                <a:ea typeface="Arial"/>
                <a:cs typeface="Arial"/>
                <a:sym typeface="Arial"/>
              </a:rPr>
              <a:t>Multi-layer perceptron (MLP)</a:t>
            </a:r>
            <a:endParaRPr sz="2250">
              <a:solidFill>
                <a:schemeClr val="lt1"/>
              </a:solidFill>
              <a:latin typeface="Arial"/>
              <a:ea typeface="Arial"/>
              <a:cs typeface="Arial"/>
              <a:sym typeface="Arial"/>
            </a:endParaRPr>
          </a:p>
          <a:p>
            <a:pPr indent="0" lvl="0" marL="0" rtl="0" algn="l">
              <a:spcBef>
                <a:spcPts val="0"/>
              </a:spcBef>
              <a:spcAft>
                <a:spcPts val="0"/>
              </a:spcAft>
              <a:buNone/>
            </a:pPr>
            <a:r>
              <a:rPr lang="en" sz="1600">
                <a:solidFill>
                  <a:srgbClr val="292929"/>
                </a:solidFill>
                <a:highlight>
                  <a:srgbClr val="FFFFFF"/>
                </a:highlight>
                <a:latin typeface="Arial"/>
                <a:ea typeface="Arial"/>
                <a:cs typeface="Arial"/>
                <a:sym typeface="Arial"/>
              </a:rPr>
              <a:t>This class of networks consists of multiple layers of computational units, usually interconnected in a feed-forward way. Each neuron in one layer has directed connections to the neurons of the subsequent layer. In many applications the units of these networks apply a sigmoid function as an activation function. MLP are very more useful and one good reason is that, they are able to learn non-linear representations </a:t>
            </a:r>
            <a:endParaRPr>
              <a:latin typeface="Arial"/>
              <a:ea typeface="Arial"/>
              <a:cs typeface="Arial"/>
              <a:sym typeface="Arial"/>
            </a:endParaRPr>
          </a:p>
        </p:txBody>
      </p:sp>
      <p:pic>
        <p:nvPicPr>
          <p:cNvPr id="833" name="Google Shape;833;p139"/>
          <p:cNvPicPr preferRelativeResize="0"/>
          <p:nvPr/>
        </p:nvPicPr>
        <p:blipFill>
          <a:blip r:embed="rId3">
            <a:alphaModFix/>
          </a:blip>
          <a:stretch>
            <a:fillRect/>
          </a:stretch>
        </p:blipFill>
        <p:spPr>
          <a:xfrm>
            <a:off x="2488400" y="2240498"/>
            <a:ext cx="3681350" cy="23986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474600" y="213175"/>
            <a:ext cx="8194800" cy="4090800"/>
          </a:xfrm>
          <a:prstGeom prst="rect">
            <a:avLst/>
          </a:prstGeom>
        </p:spPr>
        <p:txBody>
          <a:bodyPr anchorCtr="0" anchor="ctr" bIns="91425" lIns="91425" spcFirstLastPara="1" rIns="91425" wrap="square" tIns="91425">
            <a:noAutofit/>
          </a:bodyPr>
          <a:lstStyle/>
          <a:p>
            <a:pPr indent="0" lvl="0" marL="0" rtl="0" algn="l">
              <a:lnSpc>
                <a:spcPct val="182608"/>
              </a:lnSpc>
              <a:spcBef>
                <a:spcPts val="1400"/>
              </a:spcBef>
              <a:spcAft>
                <a:spcPts val="0"/>
              </a:spcAft>
              <a:buNone/>
            </a:pPr>
            <a:r>
              <a:rPr b="1" lang="en" sz="3450">
                <a:solidFill>
                  <a:schemeClr val="lt1"/>
                </a:solidFill>
                <a:latin typeface="Arial"/>
                <a:ea typeface="Arial"/>
                <a:cs typeface="Arial"/>
                <a:sym typeface="Arial"/>
              </a:rPr>
              <a:t>Activation Functions</a:t>
            </a:r>
            <a:endParaRPr b="1" sz="3450">
              <a:solidFill>
                <a:schemeClr val="lt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800">
                <a:solidFill>
                  <a:schemeClr val="dk1"/>
                </a:solidFill>
                <a:highlight>
                  <a:schemeClr val="lt1"/>
                </a:highlight>
                <a:latin typeface="Arial"/>
                <a:ea typeface="Arial"/>
                <a:cs typeface="Arial"/>
                <a:sym typeface="Arial"/>
              </a:rPr>
              <a:t>Activation functions also known as transfer function is used to map input nodes to output nodes in certain fashion.</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800">
                <a:solidFill>
                  <a:schemeClr val="dk1"/>
                </a:solidFill>
                <a:highlight>
                  <a:schemeClr val="lt1"/>
                </a:highlight>
                <a:latin typeface="Arial"/>
                <a:ea typeface="Arial"/>
                <a:cs typeface="Arial"/>
                <a:sym typeface="Arial"/>
              </a:rPr>
              <a:t>They are used to impart non linearity .</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800">
                <a:solidFill>
                  <a:schemeClr val="dk1"/>
                </a:solidFill>
                <a:highlight>
                  <a:schemeClr val="lt1"/>
                </a:highlight>
                <a:latin typeface="Arial"/>
                <a:ea typeface="Arial"/>
                <a:cs typeface="Arial"/>
                <a:sym typeface="Arial"/>
              </a:rPr>
              <a:t>There are many activation functions used in Machine Learning out of which commonly used are listed below.</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 sz="2200">
                <a:solidFill>
                  <a:schemeClr val="lt1"/>
                </a:solidFill>
                <a:latin typeface="Arial"/>
                <a:ea typeface="Arial"/>
                <a:cs typeface="Arial"/>
                <a:sym typeface="Arial"/>
              </a:rPr>
              <a:t>Identity or linear activation function</a:t>
            </a:r>
            <a:endParaRPr sz="2200">
              <a:solidFill>
                <a:schemeClr val="lt1"/>
              </a:solidFill>
              <a:latin typeface="Arial"/>
              <a:ea typeface="Arial"/>
              <a:cs typeface="Arial"/>
              <a:sym typeface="Arial"/>
            </a:endParaRPr>
          </a:p>
          <a:p>
            <a:pPr indent="0" lvl="0" marL="0" rtl="0" algn="l">
              <a:spcBef>
                <a:spcPts val="0"/>
              </a:spcBef>
              <a:spcAft>
                <a:spcPts val="0"/>
              </a:spcAft>
              <a:buNone/>
            </a:pPr>
            <a:r>
              <a:rPr lang="en" sz="1800">
                <a:solidFill>
                  <a:srgbClr val="292929"/>
                </a:solidFill>
                <a:highlight>
                  <a:schemeClr val="lt1"/>
                </a:highlight>
                <a:latin typeface="Arial"/>
                <a:ea typeface="Arial"/>
                <a:cs typeface="Arial"/>
                <a:sym typeface="Arial"/>
              </a:rPr>
              <a:t>Input maps to same output.</a:t>
            </a:r>
            <a:endParaRPr sz="1800">
              <a:solidFill>
                <a:srgbClr val="292929"/>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i="1" lang="en" sz="1800">
                <a:solidFill>
                  <a:srgbClr val="292929"/>
                </a:solidFill>
                <a:highlight>
                  <a:srgbClr val="FF00FF"/>
                </a:highlight>
                <a:latin typeface="Arial"/>
                <a:ea typeface="Arial"/>
                <a:cs typeface="Arial"/>
                <a:sym typeface="Arial"/>
              </a:rPr>
              <a:t>F(x) = x</a:t>
            </a:r>
            <a:endParaRPr sz="1800">
              <a:solidFill>
                <a:srgbClr val="292929"/>
              </a:solidFill>
              <a:highlight>
                <a:srgbClr val="FF00FF"/>
              </a:highlight>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1"/>
          <p:cNvSpPr txBox="1"/>
          <p:nvPr>
            <p:ph type="title"/>
          </p:nvPr>
        </p:nvSpPr>
        <p:spPr>
          <a:xfrm>
            <a:off x="652875" y="715050"/>
            <a:ext cx="3248400" cy="8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rial"/>
                <a:ea typeface="Arial"/>
                <a:cs typeface="Arial"/>
                <a:sym typeface="Arial"/>
              </a:rPr>
              <a:t>Binary Step</a:t>
            </a:r>
            <a:endParaRPr sz="2500">
              <a:solidFill>
                <a:schemeClr val="lt1"/>
              </a:solidFill>
              <a:latin typeface="Arial"/>
              <a:ea typeface="Arial"/>
              <a:cs typeface="Arial"/>
              <a:sym typeface="Arial"/>
            </a:endParaRPr>
          </a:p>
          <a:p>
            <a:pPr indent="0" lvl="0" marL="0" rtl="0" algn="l">
              <a:spcBef>
                <a:spcPts val="0"/>
              </a:spcBef>
              <a:spcAft>
                <a:spcPts val="0"/>
              </a:spcAft>
              <a:buNone/>
            </a:pPr>
            <a:r>
              <a:t/>
            </a:r>
            <a:endParaRPr b="1" i="1"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Very useful in classifiers</a:t>
            </a:r>
            <a:endParaRPr b="1" i="1" sz="1800">
              <a:solidFill>
                <a:srgbClr val="292929"/>
              </a:solidFill>
              <a:highlight>
                <a:srgbClr val="FFFFFF"/>
              </a:highlight>
              <a:latin typeface="Georgia"/>
              <a:ea typeface="Georgia"/>
              <a:cs typeface="Georgia"/>
              <a:sym typeface="Georgia"/>
            </a:endParaRPr>
          </a:p>
        </p:txBody>
      </p:sp>
      <p:pic>
        <p:nvPicPr>
          <p:cNvPr id="844" name="Google Shape;844;p141"/>
          <p:cNvPicPr preferRelativeResize="0"/>
          <p:nvPr/>
        </p:nvPicPr>
        <p:blipFill>
          <a:blip r:embed="rId3">
            <a:alphaModFix/>
          </a:blip>
          <a:stretch>
            <a:fillRect/>
          </a:stretch>
        </p:blipFill>
        <p:spPr>
          <a:xfrm>
            <a:off x="4708275" y="365375"/>
            <a:ext cx="4070600" cy="1855025"/>
          </a:xfrm>
          <a:prstGeom prst="rect">
            <a:avLst/>
          </a:prstGeom>
          <a:noFill/>
          <a:ln>
            <a:noFill/>
          </a:ln>
        </p:spPr>
      </p:pic>
      <p:sp>
        <p:nvSpPr>
          <p:cNvPr id="845" name="Google Shape;845;p141"/>
          <p:cNvSpPr txBox="1"/>
          <p:nvPr/>
        </p:nvSpPr>
        <p:spPr>
          <a:xfrm>
            <a:off x="5530475" y="3023480"/>
            <a:ext cx="32484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Georgia"/>
                <a:ea typeface="Georgia"/>
                <a:cs typeface="Georgia"/>
                <a:sym typeface="Georgia"/>
              </a:rPr>
              <a:t>Sigmoid</a:t>
            </a:r>
            <a:endParaRPr sz="2500">
              <a:solidFill>
                <a:schemeClr val="lt1"/>
              </a:solidFill>
              <a:latin typeface="Georgia"/>
              <a:ea typeface="Georgia"/>
              <a:cs typeface="Georgia"/>
              <a:sym typeface="Georgia"/>
            </a:endParaRPr>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Maps any sized inputs to outputs in range [0,1].</a:t>
            </a:r>
            <a:endParaRPr b="1" i="1" sz="1800">
              <a:solidFill>
                <a:srgbClr val="292929"/>
              </a:solidFill>
              <a:highlight>
                <a:srgbClr val="FFFFFF"/>
              </a:highlight>
              <a:latin typeface="Georgia"/>
              <a:ea typeface="Georgia"/>
              <a:cs typeface="Georgia"/>
              <a:sym typeface="Georgia"/>
            </a:endParaRPr>
          </a:p>
        </p:txBody>
      </p:sp>
      <p:pic>
        <p:nvPicPr>
          <p:cNvPr id="846" name="Google Shape;846;p141"/>
          <p:cNvPicPr preferRelativeResize="0"/>
          <p:nvPr/>
        </p:nvPicPr>
        <p:blipFill>
          <a:blip r:embed="rId4">
            <a:alphaModFix/>
          </a:blip>
          <a:stretch>
            <a:fillRect/>
          </a:stretch>
        </p:blipFill>
        <p:spPr>
          <a:xfrm>
            <a:off x="264999" y="2697950"/>
            <a:ext cx="4678376" cy="2077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title"/>
          </p:nvPr>
        </p:nvSpPr>
        <p:spPr>
          <a:xfrm>
            <a:off x="-86200" y="517200"/>
            <a:ext cx="9144000" cy="5043000"/>
          </a:xfrm>
          <a:prstGeom prst="rect">
            <a:avLst/>
          </a:prstGeom>
        </p:spPr>
        <p:txBody>
          <a:bodyPr anchorCtr="0" anchor="ctr" bIns="91425" lIns="91425" spcFirstLastPara="1" rIns="91425" wrap="square" tIns="91425">
            <a:noAutofit/>
          </a:bodyPr>
          <a:lstStyle/>
          <a:p>
            <a:pPr indent="-323850" lvl="0" marL="685800" rtl="0" algn="l">
              <a:lnSpc>
                <a:spcPct val="158000"/>
              </a:lnSpc>
              <a:spcBef>
                <a:spcPts val="0"/>
              </a:spcBef>
              <a:spcAft>
                <a:spcPts val="0"/>
              </a:spcAft>
              <a:buClr>
                <a:srgbClr val="40424E"/>
              </a:buClr>
              <a:buSzPts val="1500"/>
              <a:buFont typeface="Arial"/>
              <a:buAutoNum type="arabicPeriod"/>
            </a:pPr>
            <a:r>
              <a:rPr b="1" lang="en" sz="1500">
                <a:solidFill>
                  <a:srgbClr val="40424E"/>
                </a:solidFill>
                <a:highlight>
                  <a:srgbClr val="FFFFFF"/>
                </a:highlight>
                <a:latin typeface="Arial"/>
                <a:ea typeface="Arial"/>
                <a:cs typeface="Arial"/>
                <a:sym typeface="Arial"/>
              </a:rPr>
              <a:t>Speech Recognition (Natural Language Processing in more technical terms) :</a:t>
            </a:r>
            <a:r>
              <a:rPr lang="en" sz="1500">
                <a:solidFill>
                  <a:srgbClr val="40424E"/>
                </a:solidFill>
                <a:highlight>
                  <a:srgbClr val="FFFFFF"/>
                </a:highlight>
                <a:latin typeface="Arial"/>
                <a:ea typeface="Arial"/>
                <a:cs typeface="Arial"/>
                <a:sym typeface="Arial"/>
              </a:rPr>
              <a:t> You talk to Cortana on Windows Devices. But how does it understand what you say? Along comes the field of Natural Language Processing, or N.L.P. It deals with the study of interactions between Machines and Humans, via Linguistics. Guess what is at the heart of NLP: Machine Learning Algorithms and Systems ( Hidden Markov Models being one).</a:t>
            </a:r>
            <a:endParaRPr sz="1500">
              <a:solidFill>
                <a:srgbClr val="40424E"/>
              </a:solidFill>
              <a:highlight>
                <a:srgbClr val="FFFFFF"/>
              </a:highlight>
              <a:latin typeface="Arial"/>
              <a:ea typeface="Arial"/>
              <a:cs typeface="Arial"/>
              <a:sym typeface="Arial"/>
            </a:endParaRPr>
          </a:p>
          <a:p>
            <a:pPr indent="-323850" lvl="0" marL="685800" rtl="0" algn="l">
              <a:lnSpc>
                <a:spcPct val="158000"/>
              </a:lnSpc>
              <a:spcBef>
                <a:spcPts val="0"/>
              </a:spcBef>
              <a:spcAft>
                <a:spcPts val="0"/>
              </a:spcAft>
              <a:buClr>
                <a:srgbClr val="40424E"/>
              </a:buClr>
              <a:buSzPts val="1500"/>
              <a:buFont typeface="Arial"/>
              <a:buAutoNum type="arabicPeriod" startAt="2"/>
            </a:pPr>
            <a:r>
              <a:rPr b="1" lang="en" sz="1500">
                <a:solidFill>
                  <a:srgbClr val="40424E"/>
                </a:solidFill>
                <a:highlight>
                  <a:srgbClr val="FFFFFF"/>
                </a:highlight>
                <a:latin typeface="Arial"/>
                <a:ea typeface="Arial"/>
                <a:cs typeface="Arial"/>
                <a:sym typeface="Arial"/>
              </a:rPr>
              <a:t>Computer Vision :</a:t>
            </a:r>
            <a:r>
              <a:rPr lang="en" sz="1500">
                <a:solidFill>
                  <a:srgbClr val="40424E"/>
                </a:solidFill>
                <a:highlight>
                  <a:srgbClr val="FFFFFF"/>
                </a:highlight>
                <a:latin typeface="Arial"/>
                <a:ea typeface="Arial"/>
                <a:cs typeface="Arial"/>
                <a:sym typeface="Arial"/>
              </a:rPr>
              <a:t> Computer Vision is a subfield of AI which deals with a Machine’s (probable) interpretation of the Real World. In other words, all Facial Recognition, Pattern Recognition, Character Recognition Techniques belong to Computer Vision. And Machine Learning once again, with it wide range of Algorithms, is at the heart of Computer Vision.</a:t>
            </a:r>
            <a:endParaRPr sz="1500">
              <a:solidFill>
                <a:srgbClr val="40424E"/>
              </a:solidFill>
              <a:highlight>
                <a:srgbClr val="FFFFFF"/>
              </a:highlight>
              <a:latin typeface="Arial"/>
              <a:ea typeface="Arial"/>
              <a:cs typeface="Arial"/>
              <a:sym typeface="Arial"/>
            </a:endParaRPr>
          </a:p>
          <a:p>
            <a:pPr indent="-323850" lvl="0" marL="685800" rtl="0" algn="l">
              <a:lnSpc>
                <a:spcPct val="158000"/>
              </a:lnSpc>
              <a:spcBef>
                <a:spcPts val="0"/>
              </a:spcBef>
              <a:spcAft>
                <a:spcPts val="0"/>
              </a:spcAft>
              <a:buClr>
                <a:srgbClr val="40424E"/>
              </a:buClr>
              <a:buSzPts val="1500"/>
              <a:buFont typeface="Arial"/>
              <a:buAutoNum type="arabicPeriod" startAt="3"/>
            </a:pPr>
            <a:r>
              <a:rPr b="1" lang="en" sz="1500">
                <a:solidFill>
                  <a:srgbClr val="40424E"/>
                </a:solidFill>
                <a:highlight>
                  <a:srgbClr val="FFFFFF"/>
                </a:highlight>
                <a:latin typeface="Arial"/>
                <a:ea typeface="Arial"/>
                <a:cs typeface="Arial"/>
                <a:sym typeface="Arial"/>
              </a:rPr>
              <a:t>Google’s Self Driving Car</a:t>
            </a:r>
            <a:r>
              <a:rPr lang="en" sz="1500">
                <a:solidFill>
                  <a:srgbClr val="40424E"/>
                </a:solidFill>
                <a:highlight>
                  <a:srgbClr val="FFFFFF"/>
                </a:highlight>
                <a:latin typeface="Arial"/>
                <a:ea typeface="Arial"/>
                <a:cs typeface="Arial"/>
                <a:sym typeface="Arial"/>
              </a:rPr>
              <a:t> : Well. You can imagine what drives it actually. More Machine Learning goodness.</a:t>
            </a:r>
            <a:endParaRPr sz="1500">
              <a:solidFill>
                <a:srgbClr val="40424E"/>
              </a:solidFill>
              <a:highlight>
                <a:srgbClr val="FFFFFF"/>
              </a:highlight>
              <a:latin typeface="Arial"/>
              <a:ea typeface="Arial"/>
              <a:cs typeface="Arial"/>
              <a:sym typeface="Arial"/>
            </a:endParaRPr>
          </a:p>
          <a:p>
            <a:pPr indent="0" lvl="0" marL="0" rtl="0" algn="l">
              <a:spcBef>
                <a:spcPts val="3600"/>
              </a:spcBef>
              <a:spcAft>
                <a:spcPts val="0"/>
              </a:spcAft>
              <a:buNone/>
            </a:pPr>
            <a:r>
              <a:t/>
            </a:r>
            <a:endParaRPr>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2"/>
          <p:cNvSpPr txBox="1"/>
          <p:nvPr>
            <p:ph type="title"/>
          </p:nvPr>
        </p:nvSpPr>
        <p:spPr>
          <a:xfrm>
            <a:off x="249350" y="38180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Georgia"/>
                <a:ea typeface="Georgia"/>
                <a:cs typeface="Georgia"/>
                <a:sym typeface="Georgia"/>
              </a:rPr>
              <a:t>Tanh</a:t>
            </a:r>
            <a:endParaRPr sz="2000">
              <a:solidFill>
                <a:schemeClr val="lt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Arial"/>
                <a:ea typeface="Arial"/>
                <a:cs typeface="Arial"/>
                <a:sym typeface="Arial"/>
              </a:rPr>
              <a:t>→Maps input to output ranging in [-1,1].</a:t>
            </a:r>
            <a:endParaRPr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Arial"/>
                <a:ea typeface="Arial"/>
                <a:cs typeface="Arial"/>
                <a:sym typeface="Arial"/>
              </a:rPr>
              <a:t>→Similar to sigmoid function except it maps </a:t>
            </a:r>
            <a:endParaRPr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Arial"/>
                <a:ea typeface="Arial"/>
                <a:cs typeface="Arial"/>
                <a:sym typeface="Arial"/>
              </a:rPr>
              <a:t>output in [-1,1] whereas sigmoid maps output to [0,1].</a:t>
            </a:r>
            <a:endParaRPr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solidFill>
                <a:srgbClr val="29292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sz="2000">
              <a:solidFill>
                <a:schemeClr val="lt1"/>
              </a:solidFill>
              <a:latin typeface="Arial"/>
              <a:ea typeface="Arial"/>
              <a:cs typeface="Arial"/>
              <a:sym typeface="Arial"/>
            </a:endParaRPr>
          </a:p>
          <a:p>
            <a:pPr indent="0" lvl="0" marL="0" rtl="0" algn="l">
              <a:spcBef>
                <a:spcPts val="0"/>
              </a:spcBef>
              <a:spcAft>
                <a:spcPts val="0"/>
              </a:spcAft>
              <a:buNone/>
            </a:pPr>
            <a:r>
              <a:rPr lang="en" sz="2000">
                <a:solidFill>
                  <a:schemeClr val="lt1"/>
                </a:solidFill>
                <a:latin typeface="Georgia"/>
                <a:ea typeface="Georgia"/>
                <a:cs typeface="Georgia"/>
                <a:sym typeface="Georgia"/>
              </a:rPr>
              <a:t>Rectified Linear Unit (ReLu)</a:t>
            </a:r>
            <a:endParaRPr sz="2000">
              <a:solidFill>
                <a:schemeClr val="lt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 It removes negative part of function.</a:t>
            </a:r>
            <a:endParaRPr b="1" i="1"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b="1" i="1" sz="1600">
              <a:solidFill>
                <a:srgbClr val="292929"/>
              </a:solidFill>
              <a:highlight>
                <a:srgbClr val="FFFFFF"/>
              </a:highlight>
              <a:latin typeface="Georgia"/>
              <a:ea typeface="Georgia"/>
              <a:cs typeface="Georgia"/>
              <a:sym typeface="Georgia"/>
            </a:endParaRPr>
          </a:p>
        </p:txBody>
      </p:sp>
      <p:pic>
        <p:nvPicPr>
          <p:cNvPr id="852" name="Google Shape;852;p142"/>
          <p:cNvPicPr preferRelativeResize="0"/>
          <p:nvPr/>
        </p:nvPicPr>
        <p:blipFill>
          <a:blip r:embed="rId3">
            <a:alphaModFix/>
          </a:blip>
          <a:stretch>
            <a:fillRect/>
          </a:stretch>
        </p:blipFill>
        <p:spPr>
          <a:xfrm>
            <a:off x="5235125" y="526350"/>
            <a:ext cx="3752650" cy="1867050"/>
          </a:xfrm>
          <a:prstGeom prst="rect">
            <a:avLst/>
          </a:prstGeom>
          <a:noFill/>
          <a:ln>
            <a:noFill/>
          </a:ln>
        </p:spPr>
      </p:pic>
      <p:pic>
        <p:nvPicPr>
          <p:cNvPr id="853" name="Google Shape;853;p142"/>
          <p:cNvPicPr preferRelativeResize="0"/>
          <p:nvPr/>
        </p:nvPicPr>
        <p:blipFill>
          <a:blip r:embed="rId4">
            <a:alphaModFix/>
          </a:blip>
          <a:stretch>
            <a:fillRect/>
          </a:stretch>
        </p:blipFill>
        <p:spPr>
          <a:xfrm>
            <a:off x="4644250" y="2767450"/>
            <a:ext cx="3956351" cy="181125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3"/>
          <p:cNvSpPr txBox="1"/>
          <p:nvPr>
            <p:ph type="title"/>
          </p:nvPr>
        </p:nvSpPr>
        <p:spPr>
          <a:xfrm>
            <a:off x="273450" y="719075"/>
            <a:ext cx="450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ial"/>
                <a:ea typeface="Arial"/>
                <a:cs typeface="Arial"/>
                <a:sym typeface="Arial"/>
              </a:rPr>
              <a:t>Leaky ReLu</a:t>
            </a:r>
            <a:endParaRPr sz="2000">
              <a:solidFill>
                <a:schemeClr val="lt1"/>
              </a:solidFill>
              <a:latin typeface="Arial"/>
              <a:ea typeface="Arial"/>
              <a:cs typeface="Arial"/>
              <a:sym typeface="Arial"/>
            </a:endParaRPr>
          </a:p>
          <a:p>
            <a:pPr indent="0" lvl="0" marL="0" rtl="0" algn="l">
              <a:spcBef>
                <a:spcPts val="0"/>
              </a:spcBef>
              <a:spcAft>
                <a:spcPts val="0"/>
              </a:spcAft>
              <a:buNone/>
            </a:pPr>
            <a:r>
              <a:rPr lang="en" sz="1600">
                <a:solidFill>
                  <a:schemeClr val="dk1"/>
                </a:solidFill>
                <a:highlight>
                  <a:srgbClr val="FFFFFF"/>
                </a:highlight>
                <a:latin typeface="Arial"/>
                <a:ea typeface="Arial"/>
                <a:cs typeface="Arial"/>
                <a:sym typeface="Arial"/>
              </a:rPr>
              <a:t>→ The only difference between ReLu and Leaky ReLu is it does not completely vanishes the negative part,it just lower its magnitude.</a:t>
            </a:r>
            <a:endParaRPr sz="160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sz="160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sz="160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sz="160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sz="160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rPr lang="en" sz="2000">
                <a:solidFill>
                  <a:schemeClr val="lt1"/>
                </a:solidFill>
                <a:latin typeface="Arial"/>
                <a:ea typeface="Arial"/>
                <a:cs typeface="Arial"/>
                <a:sym typeface="Arial"/>
              </a:rPr>
              <a:t>Softmax</a:t>
            </a:r>
            <a:endParaRPr sz="2000">
              <a:solidFill>
                <a:schemeClr val="lt1"/>
              </a:solidFill>
              <a:latin typeface="Arial"/>
              <a:ea typeface="Arial"/>
              <a:cs typeface="Arial"/>
              <a:sym typeface="Arial"/>
            </a:endParaRPr>
          </a:p>
          <a:p>
            <a:pPr indent="0" lvl="0" marL="0" rtl="0" algn="l">
              <a:spcBef>
                <a:spcPts val="0"/>
              </a:spcBef>
              <a:spcAft>
                <a:spcPts val="0"/>
              </a:spcAft>
              <a:buNone/>
            </a:pPr>
            <a:r>
              <a:rPr lang="en" sz="1600">
                <a:solidFill>
                  <a:schemeClr val="dk1"/>
                </a:solidFill>
                <a:highlight>
                  <a:srgbClr val="FFFFFF"/>
                </a:highlight>
                <a:latin typeface="Arial"/>
                <a:ea typeface="Arial"/>
                <a:cs typeface="Arial"/>
                <a:sym typeface="Arial"/>
              </a:rPr>
              <a:t>→Softmax function is used to impart probabilities when you have more than one outputs you get probability distribution of outputs.</a:t>
            </a:r>
            <a:endParaRPr sz="1600">
              <a:solidFill>
                <a:schemeClr val="dk1"/>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600">
                <a:solidFill>
                  <a:schemeClr val="dk1"/>
                </a:solidFill>
                <a:highlight>
                  <a:srgbClr val="FFFFFF"/>
                </a:highlight>
                <a:latin typeface="Arial"/>
                <a:ea typeface="Arial"/>
                <a:cs typeface="Arial"/>
                <a:sym typeface="Arial"/>
              </a:rPr>
              <a:t>→Useful for finding most probable occurrence of output with respect to other outputs.</a:t>
            </a:r>
            <a:endParaRPr sz="1600">
              <a:solidFill>
                <a:schemeClr val="dk1"/>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i="1"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b="1" i="1"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b="1" i="1" sz="1600">
              <a:solidFill>
                <a:srgbClr val="292929"/>
              </a:solidFill>
              <a:highlight>
                <a:srgbClr val="FFFFFF"/>
              </a:highlight>
              <a:latin typeface="Georgia"/>
              <a:ea typeface="Georgia"/>
              <a:cs typeface="Georgia"/>
              <a:sym typeface="Georgia"/>
            </a:endParaRPr>
          </a:p>
        </p:txBody>
      </p:sp>
      <p:pic>
        <p:nvPicPr>
          <p:cNvPr id="859" name="Google Shape;859;p143"/>
          <p:cNvPicPr preferRelativeResize="0"/>
          <p:nvPr/>
        </p:nvPicPr>
        <p:blipFill>
          <a:blip r:embed="rId3">
            <a:alphaModFix/>
          </a:blip>
          <a:stretch>
            <a:fillRect/>
          </a:stretch>
        </p:blipFill>
        <p:spPr>
          <a:xfrm>
            <a:off x="4842325" y="609050"/>
            <a:ext cx="3892100" cy="1783625"/>
          </a:xfrm>
          <a:prstGeom prst="rect">
            <a:avLst/>
          </a:prstGeom>
          <a:noFill/>
          <a:ln>
            <a:noFill/>
          </a:ln>
        </p:spPr>
      </p:pic>
      <p:pic>
        <p:nvPicPr>
          <p:cNvPr id="860" name="Google Shape;860;p143"/>
          <p:cNvPicPr preferRelativeResize="0"/>
          <p:nvPr/>
        </p:nvPicPr>
        <p:blipFill>
          <a:blip r:embed="rId4">
            <a:alphaModFix/>
          </a:blip>
          <a:stretch>
            <a:fillRect/>
          </a:stretch>
        </p:blipFill>
        <p:spPr>
          <a:xfrm>
            <a:off x="5210725" y="2635822"/>
            <a:ext cx="2744950" cy="185625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44"/>
          <p:cNvSpPr txBox="1"/>
          <p:nvPr>
            <p:ph type="title"/>
          </p:nvPr>
        </p:nvSpPr>
        <p:spPr>
          <a:xfrm>
            <a:off x="357750" y="237250"/>
            <a:ext cx="5604000" cy="6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Backpropagation Algorithm</a:t>
            </a:r>
            <a:endParaRPr sz="2800"/>
          </a:p>
        </p:txBody>
      </p:sp>
      <p:sp>
        <p:nvSpPr>
          <p:cNvPr id="866" name="Google Shape;866;p144"/>
          <p:cNvSpPr txBox="1"/>
          <p:nvPr/>
        </p:nvSpPr>
        <p:spPr>
          <a:xfrm>
            <a:off x="433650" y="915550"/>
            <a:ext cx="7576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After the neural network passes its inputs all the way to its outputs, the network evaluates how good its prediction was (relative to the expected output) through something called a loss function.</a:t>
            </a:r>
            <a:endParaRPr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The goal of my network is ultimately to minimize this loss by adjusting the weights and biases of the network. In using something called “back propagation” through gradient descent, the network backtracks through all its layers to update the weights and biases of every node in the opposite direction of the loss function — in other words, every iteration of back propagation should result in a smaller loss function than before.</a:t>
            </a:r>
            <a:endParaRPr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The continuous updates of the weights and biases of the network ultimately turns it into a precise function approximator — one that models the relationship between inputs and expected outputs.</a:t>
            </a:r>
            <a:endParaRPr sz="18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45"/>
          <p:cNvSpPr txBox="1"/>
          <p:nvPr>
            <p:ph type="title"/>
          </p:nvPr>
        </p:nvSpPr>
        <p:spPr>
          <a:xfrm>
            <a:off x="478200" y="261325"/>
            <a:ext cx="8013900" cy="17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Convolutional Neural Networks</a:t>
            </a:r>
            <a:endParaRPr sz="2800"/>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A </a:t>
            </a:r>
            <a:r>
              <a:rPr b="1" lang="en" sz="1600">
                <a:solidFill>
                  <a:srgbClr val="292929"/>
                </a:solidFill>
                <a:highlight>
                  <a:srgbClr val="FFFFFF"/>
                </a:highlight>
                <a:latin typeface="Georgia"/>
                <a:ea typeface="Georgia"/>
                <a:cs typeface="Georgia"/>
                <a:sym typeface="Georgia"/>
              </a:rPr>
              <a:t>Convolutional Neural Network (ConvNet/CNN)</a:t>
            </a:r>
            <a:r>
              <a:rPr lang="en" sz="1600">
                <a:solidFill>
                  <a:srgbClr val="292929"/>
                </a:solidFill>
                <a:highlight>
                  <a:srgbClr val="FFFFFF"/>
                </a:highlight>
                <a:latin typeface="Georgia"/>
                <a:ea typeface="Georgia"/>
                <a:cs typeface="Georgia"/>
                <a:sym typeface="Georgia"/>
              </a:rPr>
              <a:t> is a Deep Learning algorithm which can take in an input image, assign importance (learnable weights and biases) to various aspects/objects in the image and be able to differentiate one from the other. The pre-processing required in a ConvNet is much lower as compared to other classification algorithms. While in primitive methods filters are hand-engineered, with enough training, ConvNets have the ability to learn these filters/characteristics.</a:t>
            </a:r>
            <a:endParaRPr sz="2800"/>
          </a:p>
        </p:txBody>
      </p:sp>
      <p:pic>
        <p:nvPicPr>
          <p:cNvPr id="872" name="Google Shape;872;p145"/>
          <p:cNvPicPr preferRelativeResize="0"/>
          <p:nvPr/>
        </p:nvPicPr>
        <p:blipFill>
          <a:blip r:embed="rId3">
            <a:alphaModFix/>
          </a:blip>
          <a:stretch>
            <a:fillRect/>
          </a:stretch>
        </p:blipFill>
        <p:spPr>
          <a:xfrm>
            <a:off x="821812" y="2240300"/>
            <a:ext cx="7500376" cy="25340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6"/>
          <p:cNvSpPr txBox="1"/>
          <p:nvPr>
            <p:ph type="title"/>
          </p:nvPr>
        </p:nvSpPr>
        <p:spPr>
          <a:xfrm>
            <a:off x="366300" y="225200"/>
            <a:ext cx="8411400" cy="3762000"/>
          </a:xfrm>
          <a:prstGeom prst="rect">
            <a:avLst/>
          </a:prstGeom>
        </p:spPr>
        <p:txBody>
          <a:bodyPr anchorCtr="0" anchor="ctr" bIns="91425" lIns="91425" spcFirstLastPara="1" rIns="91425" wrap="square" tIns="91425">
            <a:noAutofit/>
          </a:bodyPr>
          <a:lstStyle/>
          <a:p>
            <a:pPr indent="0" lvl="0" marL="0" rtl="0" algn="l">
              <a:lnSpc>
                <a:spcPct val="123529"/>
              </a:lnSpc>
              <a:spcBef>
                <a:spcPts val="2900"/>
              </a:spcBef>
              <a:spcAft>
                <a:spcPts val="0"/>
              </a:spcAft>
              <a:buClr>
                <a:schemeClr val="dk1"/>
              </a:buClr>
              <a:buSzPts val="1100"/>
              <a:buFont typeface="Arial"/>
              <a:buNone/>
            </a:pPr>
            <a:r>
              <a:rPr lang="en" sz="2250">
                <a:solidFill>
                  <a:schemeClr val="lt1"/>
                </a:solidFill>
                <a:latin typeface="Arial"/>
                <a:ea typeface="Arial"/>
                <a:cs typeface="Arial"/>
                <a:sym typeface="Arial"/>
              </a:rPr>
              <a:t>Why ConvNets over Feed-Forward Neural Nets?</a:t>
            </a:r>
            <a:endParaRPr sz="2250">
              <a:solidFill>
                <a:schemeClr val="lt1"/>
              </a:solidFill>
              <a:latin typeface="Arial"/>
              <a:ea typeface="Arial"/>
              <a:cs typeface="Arial"/>
              <a:sym typeface="Arial"/>
            </a:endParaRPr>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An image is nothing but a matrix of pixel values, right? So why not just flatten the image (e.g. 3x3 image matrix into a 9x1 vector) and feed it to a Multi-Level Perceptron for classification purposes?</a:t>
            </a:r>
            <a:endParaRPr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In cases of extremely basic binary images, the method might show an average precision score while performing prediction of classes but would have little to no accuracy when it comes to complex images having pixel dependencies throughout.</a:t>
            </a:r>
            <a:endParaRPr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The architecture performs a better fitting to the image dataset due to the reduction in the number of parameters involved through filters and reusability of weights.</a:t>
            </a:r>
            <a:endParaRPr sz="18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7"/>
          <p:cNvSpPr txBox="1"/>
          <p:nvPr>
            <p:ph type="title"/>
          </p:nvPr>
        </p:nvSpPr>
        <p:spPr>
          <a:xfrm>
            <a:off x="224825" y="0"/>
            <a:ext cx="8546100" cy="26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Input Image</a:t>
            </a:r>
            <a:endParaRPr sz="2800"/>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In the figure, we have an RGB image which has been separated by its three color planes — Red, Green, and Blue.</a:t>
            </a:r>
            <a:endParaRPr sz="18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You can imagine how computationally intensive things would get once the images reach dimensions, say 8K (7680×4320). </a:t>
            </a:r>
            <a:r>
              <a:rPr lang="en" sz="1800">
                <a:solidFill>
                  <a:schemeClr val="dk1"/>
                </a:solidFill>
                <a:highlight>
                  <a:srgbClr val="E9F2FD"/>
                </a:highlight>
                <a:latin typeface="Georgia"/>
                <a:ea typeface="Georgia"/>
                <a:cs typeface="Georgia"/>
                <a:sym typeface="Georgia"/>
              </a:rPr>
              <a:t>The role of the ConvNet is to reduce the images into a form which is easier to process, without losing features which are critical for getting a good prediction</a:t>
            </a:r>
            <a:r>
              <a:rPr lang="en" sz="1800">
                <a:solidFill>
                  <a:srgbClr val="292929"/>
                </a:solidFill>
                <a:highlight>
                  <a:srgbClr val="FFFFFF"/>
                </a:highlight>
                <a:latin typeface="Georgia"/>
                <a:ea typeface="Georgia"/>
                <a:cs typeface="Georgia"/>
                <a:sym typeface="Georgia"/>
              </a:rPr>
              <a:t>.</a:t>
            </a:r>
            <a:endParaRPr sz="1800">
              <a:solidFill>
                <a:srgbClr val="292929"/>
              </a:solidFill>
              <a:highlight>
                <a:srgbClr val="FFFFFF"/>
              </a:highlight>
              <a:latin typeface="Georgia"/>
              <a:ea typeface="Georgia"/>
              <a:cs typeface="Georgia"/>
              <a:sym typeface="Georgia"/>
            </a:endParaRPr>
          </a:p>
        </p:txBody>
      </p:sp>
      <p:pic>
        <p:nvPicPr>
          <p:cNvPr id="883" name="Google Shape;883;p147"/>
          <p:cNvPicPr preferRelativeResize="0"/>
          <p:nvPr/>
        </p:nvPicPr>
        <p:blipFill>
          <a:blip r:embed="rId3">
            <a:alphaModFix/>
          </a:blip>
          <a:stretch>
            <a:fillRect/>
          </a:stretch>
        </p:blipFill>
        <p:spPr>
          <a:xfrm>
            <a:off x="2789313" y="2379450"/>
            <a:ext cx="3417125" cy="24851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8"/>
          <p:cNvSpPr txBox="1"/>
          <p:nvPr>
            <p:ph type="title"/>
          </p:nvPr>
        </p:nvSpPr>
        <p:spPr>
          <a:xfrm>
            <a:off x="224850" y="323225"/>
            <a:ext cx="8446200" cy="2389200"/>
          </a:xfrm>
          <a:prstGeom prst="rect">
            <a:avLst/>
          </a:prstGeom>
        </p:spPr>
        <p:txBody>
          <a:bodyPr anchorCtr="0" anchor="ctr" bIns="91425" lIns="91425" spcFirstLastPara="1" rIns="91425" wrap="square" tIns="91425">
            <a:noAutofit/>
          </a:bodyPr>
          <a:lstStyle/>
          <a:p>
            <a:pPr indent="0" lvl="0" marL="0" rtl="0" algn="l">
              <a:lnSpc>
                <a:spcPct val="123529"/>
              </a:lnSpc>
              <a:spcBef>
                <a:spcPts val="2900"/>
              </a:spcBef>
              <a:spcAft>
                <a:spcPts val="0"/>
              </a:spcAft>
              <a:buClr>
                <a:schemeClr val="dk1"/>
              </a:buClr>
              <a:buSzPts val="1100"/>
              <a:buFont typeface="Arial"/>
              <a:buNone/>
            </a:pPr>
            <a:r>
              <a:rPr lang="en" sz="1950">
                <a:solidFill>
                  <a:schemeClr val="lt1"/>
                </a:solidFill>
                <a:latin typeface="Arial"/>
                <a:ea typeface="Arial"/>
                <a:cs typeface="Arial"/>
                <a:sym typeface="Arial"/>
              </a:rPr>
              <a:t>Convolution Layer — The Kernel</a:t>
            </a:r>
            <a:endParaRPr sz="1950">
              <a:solidFill>
                <a:schemeClr val="lt1"/>
              </a:solidFill>
              <a:latin typeface="Arial"/>
              <a:ea typeface="Arial"/>
              <a:cs typeface="Arial"/>
              <a:sym typeface="Arial"/>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In the above demonstration, the green section resembles our </a:t>
            </a:r>
            <a:r>
              <a:rPr b="1" lang="en" sz="1600">
                <a:solidFill>
                  <a:srgbClr val="292929"/>
                </a:solidFill>
                <a:highlight>
                  <a:srgbClr val="FFFFFF"/>
                </a:highlight>
                <a:latin typeface="Georgia"/>
                <a:ea typeface="Georgia"/>
                <a:cs typeface="Georgia"/>
                <a:sym typeface="Georgia"/>
              </a:rPr>
              <a:t>5x5x1 input image, I</a:t>
            </a:r>
            <a:r>
              <a:rPr lang="en" sz="1600">
                <a:solidFill>
                  <a:srgbClr val="292929"/>
                </a:solidFill>
                <a:highlight>
                  <a:srgbClr val="FFFFFF"/>
                </a:highlight>
                <a:latin typeface="Georgia"/>
                <a:ea typeface="Georgia"/>
                <a:cs typeface="Georgia"/>
                <a:sym typeface="Georgia"/>
              </a:rPr>
              <a:t>. The element involved in carrying out the convolution operation in the first part of a Convolutional Layer is called the </a:t>
            </a:r>
            <a:r>
              <a:rPr b="1" lang="en" sz="1600">
                <a:solidFill>
                  <a:srgbClr val="292929"/>
                </a:solidFill>
                <a:highlight>
                  <a:srgbClr val="FFFFFF"/>
                </a:highlight>
                <a:latin typeface="Georgia"/>
                <a:ea typeface="Georgia"/>
                <a:cs typeface="Georgia"/>
                <a:sym typeface="Georgia"/>
              </a:rPr>
              <a:t>Kernel/Filter, K</a:t>
            </a:r>
            <a:r>
              <a:rPr lang="en" sz="1600">
                <a:solidFill>
                  <a:srgbClr val="292929"/>
                </a:solidFill>
                <a:highlight>
                  <a:srgbClr val="FFFFFF"/>
                </a:highlight>
                <a:latin typeface="Georgia"/>
                <a:ea typeface="Georgia"/>
                <a:cs typeface="Georgia"/>
                <a:sym typeface="Georgia"/>
              </a:rPr>
              <a:t>, represented in the color yellow. We have selected </a:t>
            </a:r>
            <a:r>
              <a:rPr b="1" lang="en" sz="1600">
                <a:solidFill>
                  <a:srgbClr val="292929"/>
                </a:solidFill>
                <a:highlight>
                  <a:srgbClr val="FFFFFF"/>
                </a:highlight>
                <a:latin typeface="Georgia"/>
                <a:ea typeface="Georgia"/>
                <a:cs typeface="Georgia"/>
                <a:sym typeface="Georgia"/>
              </a:rPr>
              <a:t>K as a 3x3x1 matrix.</a:t>
            </a:r>
            <a:endParaRPr b="1"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sz="1600">
                <a:solidFill>
                  <a:srgbClr val="292929"/>
                </a:solidFill>
                <a:highlight>
                  <a:srgbClr val="FFFFFF"/>
                </a:highlight>
                <a:latin typeface="Georgia"/>
                <a:ea typeface="Georgia"/>
                <a:cs typeface="Georgia"/>
                <a:sym typeface="Georgia"/>
              </a:rPr>
              <a:t>Kernel/Filter, K = </a:t>
            </a:r>
            <a:endParaRPr b="1"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sz="1600">
                <a:solidFill>
                  <a:srgbClr val="292929"/>
                </a:solidFill>
                <a:highlight>
                  <a:srgbClr val="FFFFFF"/>
                </a:highlight>
                <a:latin typeface="Georgia"/>
                <a:ea typeface="Georgia"/>
                <a:cs typeface="Georgia"/>
                <a:sym typeface="Georgia"/>
              </a:rPr>
              <a:t>1  0  1</a:t>
            </a:r>
            <a:endParaRPr b="1"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sz="1600">
                <a:solidFill>
                  <a:srgbClr val="292929"/>
                </a:solidFill>
                <a:highlight>
                  <a:srgbClr val="FFFFFF"/>
                </a:highlight>
                <a:latin typeface="Georgia"/>
                <a:ea typeface="Georgia"/>
                <a:cs typeface="Georgia"/>
                <a:sym typeface="Georgia"/>
              </a:rPr>
              <a:t>0  1  0</a:t>
            </a:r>
            <a:endParaRPr b="1"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sz="1600">
                <a:solidFill>
                  <a:srgbClr val="292929"/>
                </a:solidFill>
                <a:highlight>
                  <a:srgbClr val="FFFFFF"/>
                </a:highlight>
                <a:latin typeface="Georgia"/>
                <a:ea typeface="Georgia"/>
                <a:cs typeface="Georgia"/>
                <a:sym typeface="Georgia"/>
              </a:rPr>
              <a:t>1  0  1</a:t>
            </a:r>
            <a:endParaRPr b="1"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The Kernel shifts 9 times because of </a:t>
            </a:r>
            <a:r>
              <a:rPr b="1" lang="en" sz="1600">
                <a:solidFill>
                  <a:srgbClr val="292929"/>
                </a:solidFill>
                <a:highlight>
                  <a:srgbClr val="FFFFFF"/>
                </a:highlight>
                <a:latin typeface="Georgia"/>
                <a:ea typeface="Georgia"/>
                <a:cs typeface="Georgia"/>
                <a:sym typeface="Georgia"/>
              </a:rPr>
              <a:t>Stride Length = 1 (Non-Strided)</a:t>
            </a:r>
            <a:r>
              <a:rPr lang="en" sz="1600">
                <a:solidFill>
                  <a:srgbClr val="292929"/>
                </a:solidFill>
                <a:highlight>
                  <a:srgbClr val="FFFFFF"/>
                </a:highlight>
                <a:latin typeface="Georgia"/>
                <a:ea typeface="Georgia"/>
                <a:cs typeface="Georgia"/>
                <a:sym typeface="Georgia"/>
              </a:rPr>
              <a:t>, every time performing a </a:t>
            </a:r>
            <a:r>
              <a:rPr b="1" lang="en" sz="1600">
                <a:solidFill>
                  <a:srgbClr val="292929"/>
                </a:solidFill>
                <a:highlight>
                  <a:srgbClr val="FFFFFF"/>
                </a:highlight>
                <a:latin typeface="Georgia"/>
                <a:ea typeface="Georgia"/>
                <a:cs typeface="Georgia"/>
                <a:sym typeface="Georgia"/>
              </a:rPr>
              <a:t>matrix multiplication operation between K and the portion P of the image</a:t>
            </a:r>
            <a:r>
              <a:rPr lang="en" sz="1600">
                <a:solidFill>
                  <a:srgbClr val="292929"/>
                </a:solidFill>
                <a:highlight>
                  <a:srgbClr val="FFFFFF"/>
                </a:highlight>
                <a:latin typeface="Georgia"/>
                <a:ea typeface="Georgia"/>
                <a:cs typeface="Georgia"/>
                <a:sym typeface="Georgia"/>
              </a:rPr>
              <a:t> over which the kernel is hovering.</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pic>
        <p:nvPicPr>
          <p:cNvPr id="889" name="Google Shape;889;p148"/>
          <p:cNvPicPr preferRelativeResize="0"/>
          <p:nvPr/>
        </p:nvPicPr>
        <p:blipFill>
          <a:blip r:embed="rId3">
            <a:alphaModFix/>
          </a:blip>
          <a:stretch>
            <a:fillRect/>
          </a:stretch>
        </p:blipFill>
        <p:spPr>
          <a:xfrm>
            <a:off x="2991675" y="2836725"/>
            <a:ext cx="2912554" cy="21262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49"/>
          <p:cNvSpPr txBox="1"/>
          <p:nvPr>
            <p:ph type="title"/>
          </p:nvPr>
        </p:nvSpPr>
        <p:spPr>
          <a:xfrm>
            <a:off x="490250" y="526350"/>
            <a:ext cx="83493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292929"/>
                </a:solidFill>
                <a:highlight>
                  <a:srgbClr val="FFFFFF"/>
                </a:highlight>
                <a:latin typeface="Georgia"/>
                <a:ea typeface="Georgia"/>
                <a:cs typeface="Georgia"/>
                <a:sym typeface="Georgia"/>
              </a:rPr>
              <a:t>In the case of images with multiple channels (e.g. RGB), the Kernel has the same depth as that of the input image. Matrix Multiplication is performed between Kn and In stack ([K1, I1]; [K2, I2]; [K3, I3]) and all the results are summed with the bias to give us a squashed one-depth channel Convoluted Feature Output.</a:t>
            </a:r>
            <a:endParaRPr sz="58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0"/>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0" name="Google Shape;900;p150"/>
          <p:cNvPicPr preferRelativeResize="0"/>
          <p:nvPr/>
        </p:nvPicPr>
        <p:blipFill>
          <a:blip r:embed="rId3">
            <a:alphaModFix/>
          </a:blip>
          <a:stretch>
            <a:fillRect/>
          </a:stretch>
        </p:blipFill>
        <p:spPr>
          <a:xfrm>
            <a:off x="717700" y="403700"/>
            <a:ext cx="7708605" cy="433609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1"/>
          <p:cNvSpPr txBox="1"/>
          <p:nvPr>
            <p:ph type="title"/>
          </p:nvPr>
        </p:nvSpPr>
        <p:spPr>
          <a:xfrm>
            <a:off x="490250" y="526350"/>
            <a:ext cx="8315100" cy="20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highlight>
                  <a:schemeClr val="lt1"/>
                </a:highlight>
                <a:latin typeface="Arial"/>
                <a:ea typeface="Arial"/>
                <a:cs typeface="Arial"/>
                <a:sym typeface="Arial"/>
              </a:rPr>
              <a:t>The objective of the Convolution Operation is to extract the high-level features such as edges, from the input image. ConvNets need not be limited to only one Convolutional Layer. Conventionally, the first ConvLayer is responsible for capturing the Low-Level features such as edges, color, gradient orientation, etc. With added layers, the architecture adapts to the High-Level features as well, giving us a network which has the wholesome understanding of images in the dataset, similar to how we would.</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pic>
        <p:nvPicPr>
          <p:cNvPr id="906" name="Google Shape;906;p151"/>
          <p:cNvPicPr preferRelativeResize="0"/>
          <p:nvPr/>
        </p:nvPicPr>
        <p:blipFill>
          <a:blip r:embed="rId3">
            <a:alphaModFix/>
          </a:blip>
          <a:stretch>
            <a:fillRect/>
          </a:stretch>
        </p:blipFill>
        <p:spPr>
          <a:xfrm>
            <a:off x="3260938" y="2341600"/>
            <a:ext cx="2773725" cy="267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0" y="818925"/>
            <a:ext cx="9144000" cy="4870500"/>
          </a:xfrm>
          <a:prstGeom prst="rect">
            <a:avLst/>
          </a:prstGeom>
        </p:spPr>
        <p:txBody>
          <a:bodyPr anchorCtr="0" anchor="ctr" bIns="91425" lIns="91425" spcFirstLastPara="1" rIns="91425" wrap="square" tIns="91425">
            <a:noAutofit/>
          </a:bodyPr>
          <a:lstStyle/>
          <a:p>
            <a:pPr indent="0" lvl="0" marL="457200" rtl="0" algn="l">
              <a:lnSpc>
                <a:spcPct val="158000"/>
              </a:lnSpc>
              <a:spcBef>
                <a:spcPts val="0"/>
              </a:spcBef>
              <a:spcAft>
                <a:spcPts val="0"/>
              </a:spcAft>
              <a:buNone/>
            </a:pPr>
            <a:r>
              <a:rPr b="1" lang="en" sz="1300">
                <a:solidFill>
                  <a:srgbClr val="40424E"/>
                </a:solidFill>
                <a:highlight>
                  <a:srgbClr val="FFFFFF"/>
                </a:highlight>
                <a:latin typeface="Arial"/>
                <a:ea typeface="Arial"/>
                <a:cs typeface="Arial"/>
                <a:sym typeface="Arial"/>
              </a:rPr>
              <a:t>4.  Amazon’s Product Recommendations:</a:t>
            </a:r>
            <a:r>
              <a:rPr lang="en" sz="1300">
                <a:solidFill>
                  <a:srgbClr val="40424E"/>
                </a:solidFill>
                <a:highlight>
                  <a:srgbClr val="FFFFFF"/>
                </a:highlight>
                <a:latin typeface="Arial"/>
                <a:ea typeface="Arial"/>
                <a:cs typeface="Arial"/>
                <a:sym typeface="Arial"/>
              </a:rPr>
              <a:t> Ever wondered how Amazon always has a recommendation that just tempts you to lighten your wallet. Well, that’s a Machine Learning Algorithm(s) called “Recommender Systems” working in the backdrop. It learns every user’s personal preferences and makes recommendations according to that.</a:t>
            </a:r>
            <a:endParaRPr sz="1300">
              <a:solidFill>
                <a:srgbClr val="40424E"/>
              </a:solidFill>
              <a:highlight>
                <a:srgbClr val="FFFFFF"/>
              </a:highlight>
              <a:latin typeface="Arial"/>
              <a:ea typeface="Arial"/>
              <a:cs typeface="Arial"/>
              <a:sym typeface="Arial"/>
            </a:endParaRPr>
          </a:p>
          <a:p>
            <a:pPr indent="0" lvl="0" marL="457200" rtl="0" algn="l">
              <a:lnSpc>
                <a:spcPct val="158000"/>
              </a:lnSpc>
              <a:spcBef>
                <a:spcPts val="3600"/>
              </a:spcBef>
              <a:spcAft>
                <a:spcPts val="0"/>
              </a:spcAft>
              <a:buNone/>
            </a:pPr>
            <a:r>
              <a:rPr b="1" lang="en" sz="1300">
                <a:solidFill>
                  <a:srgbClr val="40424E"/>
                </a:solidFill>
                <a:highlight>
                  <a:srgbClr val="FFFFFF"/>
                </a:highlight>
                <a:latin typeface="Arial"/>
                <a:ea typeface="Arial"/>
                <a:cs typeface="Arial"/>
                <a:sym typeface="Arial"/>
              </a:rPr>
              <a:t>5.  Youtube/Netflix :</a:t>
            </a:r>
            <a:r>
              <a:rPr lang="en" sz="1300">
                <a:solidFill>
                  <a:srgbClr val="40424E"/>
                </a:solidFill>
                <a:highlight>
                  <a:srgbClr val="FFFFFF"/>
                </a:highlight>
                <a:latin typeface="Arial"/>
                <a:ea typeface="Arial"/>
                <a:cs typeface="Arial"/>
                <a:sym typeface="Arial"/>
              </a:rPr>
              <a:t> They work just as above!</a:t>
            </a:r>
            <a:endParaRPr sz="1300">
              <a:solidFill>
                <a:srgbClr val="40424E"/>
              </a:solidFill>
              <a:highlight>
                <a:srgbClr val="FFFFFF"/>
              </a:highlight>
              <a:latin typeface="Arial"/>
              <a:ea typeface="Arial"/>
              <a:cs typeface="Arial"/>
              <a:sym typeface="Arial"/>
            </a:endParaRPr>
          </a:p>
          <a:p>
            <a:pPr indent="0" lvl="0" marL="457200" rtl="0" algn="l">
              <a:lnSpc>
                <a:spcPct val="158000"/>
              </a:lnSpc>
              <a:spcBef>
                <a:spcPts val="3600"/>
              </a:spcBef>
              <a:spcAft>
                <a:spcPts val="0"/>
              </a:spcAft>
              <a:buNone/>
            </a:pPr>
            <a:r>
              <a:rPr b="1" lang="en" sz="1300">
                <a:solidFill>
                  <a:srgbClr val="40424E"/>
                </a:solidFill>
                <a:highlight>
                  <a:srgbClr val="FFFFFF"/>
                </a:highlight>
                <a:latin typeface="Arial"/>
                <a:ea typeface="Arial"/>
                <a:cs typeface="Arial"/>
                <a:sym typeface="Arial"/>
              </a:rPr>
              <a:t>6.  Data Mining / Big Data</a:t>
            </a:r>
            <a:r>
              <a:rPr lang="en" sz="1300">
                <a:solidFill>
                  <a:srgbClr val="40424E"/>
                </a:solidFill>
                <a:highlight>
                  <a:srgbClr val="FFFFFF"/>
                </a:highlight>
                <a:latin typeface="Arial"/>
                <a:ea typeface="Arial"/>
                <a:cs typeface="Arial"/>
                <a:sym typeface="Arial"/>
              </a:rPr>
              <a:t> </a:t>
            </a:r>
            <a:r>
              <a:rPr b="1" lang="en" sz="1300">
                <a:solidFill>
                  <a:srgbClr val="40424E"/>
                </a:solidFill>
                <a:highlight>
                  <a:srgbClr val="FFFFFF"/>
                </a:highlight>
                <a:latin typeface="Arial"/>
                <a:ea typeface="Arial"/>
                <a:cs typeface="Arial"/>
                <a:sym typeface="Arial"/>
              </a:rPr>
              <a:t>:</a:t>
            </a:r>
            <a:r>
              <a:rPr lang="en" sz="1300">
                <a:solidFill>
                  <a:srgbClr val="40424E"/>
                </a:solidFill>
                <a:highlight>
                  <a:srgbClr val="FFFFFF"/>
                </a:highlight>
                <a:latin typeface="Arial"/>
                <a:ea typeface="Arial"/>
                <a:cs typeface="Arial"/>
                <a:sym typeface="Arial"/>
              </a:rPr>
              <a:t> This might not be so much of a shock to many. But Data Mining and Big Data are just manifestations of studying and learning from data at a larger scale. And wherever there’s the objective of extracting information from data, you’ll find Machine Learning lurking nearby.</a:t>
            </a:r>
            <a:endParaRPr sz="1300">
              <a:solidFill>
                <a:srgbClr val="40424E"/>
              </a:solidFill>
              <a:highlight>
                <a:srgbClr val="FFFFFF"/>
              </a:highlight>
              <a:latin typeface="Arial"/>
              <a:ea typeface="Arial"/>
              <a:cs typeface="Arial"/>
              <a:sym typeface="Arial"/>
            </a:endParaRPr>
          </a:p>
          <a:p>
            <a:pPr indent="0" lvl="0" marL="457200" rtl="0" algn="l">
              <a:lnSpc>
                <a:spcPct val="158000"/>
              </a:lnSpc>
              <a:spcBef>
                <a:spcPts val="3600"/>
              </a:spcBef>
              <a:spcAft>
                <a:spcPts val="0"/>
              </a:spcAft>
              <a:buNone/>
            </a:pPr>
            <a:r>
              <a:rPr b="1" lang="en" sz="1300">
                <a:solidFill>
                  <a:srgbClr val="40424E"/>
                </a:solidFill>
                <a:highlight>
                  <a:srgbClr val="FFFFFF"/>
                </a:highlight>
                <a:latin typeface="Arial"/>
                <a:ea typeface="Arial"/>
                <a:cs typeface="Arial"/>
                <a:sym typeface="Arial"/>
              </a:rPr>
              <a:t>7.  Stock Market/Housing Finance/Real Estate :</a:t>
            </a:r>
            <a:r>
              <a:rPr lang="en" sz="1300">
                <a:solidFill>
                  <a:srgbClr val="40424E"/>
                </a:solidFill>
                <a:highlight>
                  <a:srgbClr val="FFFFFF"/>
                </a:highlight>
                <a:latin typeface="Arial"/>
                <a:ea typeface="Arial"/>
                <a:cs typeface="Arial"/>
                <a:sym typeface="Arial"/>
              </a:rPr>
              <a:t> All of these fields, incorporate a lot of Machine Learning systems in order to better assess the market, namely “Regression Techniques”, for things as mediocre as predicting the price of a House, to predicting and analyzing stock market trends.</a:t>
            </a:r>
            <a:endParaRPr sz="1300">
              <a:solidFill>
                <a:srgbClr val="40424E"/>
              </a:solidFill>
              <a:highlight>
                <a:srgbClr val="FFFFFF"/>
              </a:highlight>
              <a:latin typeface="Arial"/>
              <a:ea typeface="Arial"/>
              <a:cs typeface="Arial"/>
              <a:sym typeface="Arial"/>
            </a:endParaRPr>
          </a:p>
          <a:p>
            <a:pPr indent="0" lvl="0" marL="0" rtl="0" algn="l">
              <a:spcBef>
                <a:spcPts val="3600"/>
              </a:spcBef>
              <a:spcAft>
                <a:spcPts val="0"/>
              </a:spcAft>
              <a:buNone/>
            </a:pPr>
            <a:r>
              <a:t/>
            </a:r>
            <a:endParaRPr>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2"/>
          <p:cNvSpPr txBox="1"/>
          <p:nvPr>
            <p:ph type="title"/>
          </p:nvPr>
        </p:nvSpPr>
        <p:spPr>
          <a:xfrm>
            <a:off x="490250" y="231225"/>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Padding</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When we augment the 5x5x1 image into a 6x6x1 image and then apply the 3x3x1 kernel over it, we find that the convolved matrix turns out to be of dimensions 5x5x1. Hence the name — </a:t>
            </a:r>
            <a:r>
              <a:rPr b="1" lang="en" sz="1800">
                <a:solidFill>
                  <a:srgbClr val="292929"/>
                </a:solidFill>
                <a:highlight>
                  <a:srgbClr val="FFFFFF"/>
                </a:highlight>
                <a:latin typeface="Georgia"/>
                <a:ea typeface="Georgia"/>
                <a:cs typeface="Georgia"/>
                <a:sym typeface="Georgia"/>
              </a:rPr>
              <a:t>Same Padding</a:t>
            </a:r>
            <a:r>
              <a:rPr lang="en" sz="1800">
                <a:solidFill>
                  <a:srgbClr val="292929"/>
                </a:solidFill>
                <a:highlight>
                  <a:srgbClr val="FFFFFF"/>
                </a:highlight>
                <a:latin typeface="Georgia"/>
                <a:ea typeface="Georgia"/>
                <a:cs typeface="Georgia"/>
                <a:sym typeface="Georgia"/>
              </a:rPr>
              <a:t>. In the example, </a:t>
            </a:r>
            <a:r>
              <a:rPr lang="en" sz="1800">
                <a:solidFill>
                  <a:srgbClr val="292929"/>
                </a:solidFill>
                <a:highlight>
                  <a:schemeClr val="lt1"/>
                </a:highlight>
                <a:latin typeface="Arial"/>
                <a:ea typeface="Arial"/>
                <a:cs typeface="Arial"/>
                <a:sym typeface="Arial"/>
              </a:rPr>
              <a:t>5x5x1 image is padded with 0s to create a 6x6x1 image</a:t>
            </a:r>
            <a:endParaRPr sz="1800">
              <a:solidFill>
                <a:srgbClr val="292929"/>
              </a:solidFill>
              <a:highlight>
                <a:schemeClr val="lt1"/>
              </a:highlight>
              <a:latin typeface="Arial"/>
              <a:ea typeface="Arial"/>
              <a:cs typeface="Arial"/>
              <a:sym typeface="Arial"/>
            </a:endParaRPr>
          </a:p>
          <a:p>
            <a:pPr indent="0" lvl="0" marL="0" rtl="0" algn="l">
              <a:spcBef>
                <a:spcPts val="0"/>
              </a:spcBef>
              <a:spcAft>
                <a:spcPts val="0"/>
              </a:spcAft>
              <a:buNone/>
            </a:pPr>
            <a:r>
              <a:t/>
            </a:r>
            <a:endParaRPr sz="1800">
              <a:solidFill>
                <a:srgbClr val="292929"/>
              </a:solidFill>
              <a:highlight>
                <a:schemeClr val="lt1"/>
              </a:highlight>
              <a:latin typeface="Arial"/>
              <a:ea typeface="Arial"/>
              <a:cs typeface="Arial"/>
              <a:sym typeface="Arial"/>
            </a:endParaRPr>
          </a:p>
          <a:p>
            <a:pPr indent="0" lvl="0" marL="0" rtl="0" algn="l">
              <a:spcBef>
                <a:spcPts val="0"/>
              </a:spcBef>
              <a:spcAft>
                <a:spcPts val="0"/>
              </a:spcAft>
              <a:buNone/>
            </a:pPr>
            <a:r>
              <a:rPr lang="en" sz="1800">
                <a:solidFill>
                  <a:srgbClr val="292929"/>
                </a:solidFill>
                <a:highlight>
                  <a:srgbClr val="FFFFFF"/>
                </a:highlight>
                <a:latin typeface="Georgia"/>
                <a:ea typeface="Georgia"/>
                <a:cs typeface="Georgia"/>
                <a:sym typeface="Georgia"/>
              </a:rPr>
              <a:t>On the other hand, if we perform the same operation without padding, we are presented with a matrix which has dimensions of the Kernel (3x3x1) itself — </a:t>
            </a:r>
            <a:r>
              <a:rPr b="1" lang="en" sz="1800">
                <a:solidFill>
                  <a:srgbClr val="292929"/>
                </a:solidFill>
                <a:highlight>
                  <a:srgbClr val="FFFFFF"/>
                </a:highlight>
                <a:latin typeface="Georgia"/>
                <a:ea typeface="Georgia"/>
                <a:cs typeface="Georgia"/>
                <a:sym typeface="Georgia"/>
              </a:rPr>
              <a:t>Valid Padding</a:t>
            </a:r>
            <a:r>
              <a:rPr lang="en" sz="1800">
                <a:solidFill>
                  <a:srgbClr val="292929"/>
                </a:solidFill>
                <a:highlight>
                  <a:srgbClr val="FFFFFF"/>
                </a:highlight>
                <a:latin typeface="Georgia"/>
                <a:ea typeface="Georgia"/>
                <a:cs typeface="Georgia"/>
                <a:sym typeface="Georgia"/>
              </a:rPr>
              <a:t>.</a:t>
            </a:r>
            <a:endParaRPr sz="1800">
              <a:solidFill>
                <a:srgbClr val="292929"/>
              </a:solidFill>
              <a:highlight>
                <a:srgbClr val="FFFFFF"/>
              </a:highlight>
              <a:latin typeface="Georgia"/>
              <a:ea typeface="Georgia"/>
              <a:cs typeface="Georgia"/>
              <a:sym typeface="Georgia"/>
            </a:endParaRPr>
          </a:p>
        </p:txBody>
      </p:sp>
      <p:pic>
        <p:nvPicPr>
          <p:cNvPr id="912" name="Google Shape;912;p152"/>
          <p:cNvPicPr preferRelativeResize="0"/>
          <p:nvPr/>
        </p:nvPicPr>
        <p:blipFill>
          <a:blip r:embed="rId3">
            <a:alphaModFix/>
          </a:blip>
          <a:stretch>
            <a:fillRect/>
          </a:stretch>
        </p:blipFill>
        <p:spPr>
          <a:xfrm>
            <a:off x="6176375" y="1011650"/>
            <a:ext cx="2744950" cy="3120209"/>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3"/>
          <p:cNvSpPr txBox="1"/>
          <p:nvPr>
            <p:ph type="title"/>
          </p:nvPr>
        </p:nvSpPr>
        <p:spPr>
          <a:xfrm>
            <a:off x="476200" y="301500"/>
            <a:ext cx="8349300" cy="3774000"/>
          </a:xfrm>
          <a:prstGeom prst="rect">
            <a:avLst/>
          </a:prstGeom>
        </p:spPr>
        <p:txBody>
          <a:bodyPr anchorCtr="0" anchor="ctr" bIns="91425" lIns="91425" spcFirstLastPara="1" rIns="91425" wrap="square" tIns="91425">
            <a:noAutofit/>
          </a:bodyPr>
          <a:lstStyle/>
          <a:p>
            <a:pPr indent="0" lvl="0" marL="0" rtl="0" algn="l">
              <a:lnSpc>
                <a:spcPct val="123529"/>
              </a:lnSpc>
              <a:spcBef>
                <a:spcPts val="2900"/>
              </a:spcBef>
              <a:spcAft>
                <a:spcPts val="0"/>
              </a:spcAft>
              <a:buNone/>
            </a:pPr>
            <a:r>
              <a:rPr lang="en" sz="2550">
                <a:solidFill>
                  <a:schemeClr val="lt1"/>
                </a:solidFill>
                <a:latin typeface="Arial"/>
                <a:ea typeface="Arial"/>
                <a:cs typeface="Arial"/>
                <a:sym typeface="Arial"/>
              </a:rPr>
              <a:t>Pooling Layer</a:t>
            </a:r>
            <a:endParaRPr sz="1750">
              <a:solidFill>
                <a:schemeClr val="lt1"/>
              </a:solidFill>
              <a:latin typeface="Arial"/>
              <a:ea typeface="Arial"/>
              <a:cs typeface="Arial"/>
              <a:sym typeface="Arial"/>
            </a:endParaRPr>
          </a:p>
          <a:p>
            <a:pPr indent="0" lvl="0" marL="0" rtl="0" algn="l">
              <a:lnSpc>
                <a:spcPct val="123529"/>
              </a:lnSpc>
              <a:spcBef>
                <a:spcPts val="2900"/>
              </a:spcBef>
              <a:spcAft>
                <a:spcPts val="0"/>
              </a:spcAft>
              <a:buClr>
                <a:schemeClr val="dk1"/>
              </a:buClr>
              <a:buSzPts val="1100"/>
              <a:buFont typeface="Arial"/>
              <a:buNone/>
            </a:pPr>
            <a:r>
              <a:t/>
            </a:r>
            <a:endParaRPr sz="1750">
              <a:solidFill>
                <a:schemeClr val="lt1"/>
              </a:solidFill>
              <a:latin typeface="Arial"/>
              <a:ea typeface="Arial"/>
              <a:cs typeface="Arial"/>
              <a:sym typeface="Arial"/>
            </a:endParaRPr>
          </a:p>
          <a:p>
            <a:pPr indent="0" lvl="0" marL="0" rtl="0" algn="l">
              <a:spcBef>
                <a:spcPts val="0"/>
              </a:spcBef>
              <a:spcAft>
                <a:spcPts val="0"/>
              </a:spcAft>
              <a:buNone/>
            </a:pPr>
            <a:r>
              <a:rPr lang="en" sz="2000">
                <a:solidFill>
                  <a:srgbClr val="292929"/>
                </a:solidFill>
                <a:highlight>
                  <a:srgbClr val="FFFFFF"/>
                </a:highlight>
                <a:latin typeface="Georgia"/>
                <a:ea typeface="Georgia"/>
                <a:cs typeface="Georgia"/>
                <a:sym typeface="Georgia"/>
              </a:rPr>
              <a:t>Similar to the Convolutional Layer, the Pooling layer is responsible for reducing the spatial size of the Convolved Feature. This is to </a:t>
            </a:r>
            <a:r>
              <a:rPr b="1" lang="en" sz="2000">
                <a:solidFill>
                  <a:srgbClr val="292929"/>
                </a:solidFill>
                <a:highlight>
                  <a:srgbClr val="FFFFFF"/>
                </a:highlight>
                <a:latin typeface="Georgia"/>
                <a:ea typeface="Georgia"/>
                <a:cs typeface="Georgia"/>
                <a:sym typeface="Georgia"/>
              </a:rPr>
              <a:t>decrease the computational power required to process the data</a:t>
            </a:r>
            <a:r>
              <a:rPr lang="en" sz="2000">
                <a:solidFill>
                  <a:srgbClr val="292929"/>
                </a:solidFill>
                <a:highlight>
                  <a:srgbClr val="FFFFFF"/>
                </a:highlight>
                <a:latin typeface="Georgia"/>
                <a:ea typeface="Georgia"/>
                <a:cs typeface="Georgia"/>
                <a:sym typeface="Georgia"/>
              </a:rPr>
              <a:t> through dimensionality reduction. Furthermore, it is useful for </a:t>
            </a:r>
            <a:r>
              <a:rPr b="1" lang="en" sz="2000">
                <a:solidFill>
                  <a:srgbClr val="292929"/>
                </a:solidFill>
                <a:highlight>
                  <a:srgbClr val="FFFFFF"/>
                </a:highlight>
                <a:latin typeface="Georgia"/>
                <a:ea typeface="Georgia"/>
                <a:cs typeface="Georgia"/>
                <a:sym typeface="Georgia"/>
              </a:rPr>
              <a:t>extracting dominant features</a:t>
            </a:r>
            <a:r>
              <a:rPr lang="en" sz="2000">
                <a:solidFill>
                  <a:srgbClr val="292929"/>
                </a:solidFill>
                <a:highlight>
                  <a:srgbClr val="FFFFFF"/>
                </a:highlight>
                <a:latin typeface="Georgia"/>
                <a:ea typeface="Georgia"/>
                <a:cs typeface="Georgia"/>
                <a:sym typeface="Georgia"/>
              </a:rPr>
              <a:t> which are rotational and positional invariant, thus maintaining the process of effectively training of the model.</a:t>
            </a:r>
            <a:endParaRPr sz="58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4"/>
          <p:cNvSpPr txBox="1"/>
          <p:nvPr>
            <p:ph type="title"/>
          </p:nvPr>
        </p:nvSpPr>
        <p:spPr>
          <a:xfrm>
            <a:off x="397500" y="189050"/>
            <a:ext cx="8349000" cy="202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292929"/>
                </a:solidFill>
                <a:highlight>
                  <a:srgbClr val="FFFFFF"/>
                </a:highlight>
                <a:latin typeface="Georgia"/>
                <a:ea typeface="Georgia"/>
                <a:cs typeface="Georgia"/>
                <a:sym typeface="Georgia"/>
              </a:rPr>
              <a:t>There are two types of Pooling: Max Pooling and Average Pooling. </a:t>
            </a:r>
            <a:r>
              <a:rPr b="1" lang="en" sz="2000">
                <a:solidFill>
                  <a:srgbClr val="292929"/>
                </a:solidFill>
                <a:highlight>
                  <a:srgbClr val="FFFFFF"/>
                </a:highlight>
                <a:latin typeface="Georgia"/>
                <a:ea typeface="Georgia"/>
                <a:cs typeface="Georgia"/>
                <a:sym typeface="Georgia"/>
              </a:rPr>
              <a:t>Max Pooling</a:t>
            </a:r>
            <a:r>
              <a:rPr lang="en" sz="2000">
                <a:solidFill>
                  <a:srgbClr val="292929"/>
                </a:solidFill>
                <a:highlight>
                  <a:srgbClr val="FFFFFF"/>
                </a:highlight>
                <a:latin typeface="Georgia"/>
                <a:ea typeface="Georgia"/>
                <a:cs typeface="Georgia"/>
                <a:sym typeface="Georgia"/>
              </a:rPr>
              <a:t> returns the </a:t>
            </a:r>
            <a:r>
              <a:rPr b="1" lang="en" sz="2000">
                <a:solidFill>
                  <a:srgbClr val="292929"/>
                </a:solidFill>
                <a:highlight>
                  <a:srgbClr val="FFFFFF"/>
                </a:highlight>
                <a:latin typeface="Georgia"/>
                <a:ea typeface="Georgia"/>
                <a:cs typeface="Georgia"/>
                <a:sym typeface="Georgia"/>
              </a:rPr>
              <a:t>maximum value</a:t>
            </a:r>
            <a:r>
              <a:rPr lang="en" sz="2000">
                <a:solidFill>
                  <a:srgbClr val="292929"/>
                </a:solidFill>
                <a:highlight>
                  <a:srgbClr val="FFFFFF"/>
                </a:highlight>
                <a:latin typeface="Georgia"/>
                <a:ea typeface="Georgia"/>
                <a:cs typeface="Georgia"/>
                <a:sym typeface="Georgia"/>
              </a:rPr>
              <a:t> from the portion of the image covered by the Kernel. On the other hand, </a:t>
            </a:r>
            <a:r>
              <a:rPr b="1" lang="en" sz="2000">
                <a:solidFill>
                  <a:srgbClr val="292929"/>
                </a:solidFill>
                <a:highlight>
                  <a:srgbClr val="FFFFFF"/>
                </a:highlight>
                <a:latin typeface="Georgia"/>
                <a:ea typeface="Georgia"/>
                <a:cs typeface="Georgia"/>
                <a:sym typeface="Georgia"/>
              </a:rPr>
              <a:t>Average Pooling </a:t>
            </a:r>
            <a:r>
              <a:rPr lang="en" sz="2000">
                <a:solidFill>
                  <a:srgbClr val="292929"/>
                </a:solidFill>
                <a:highlight>
                  <a:srgbClr val="FFFFFF"/>
                </a:highlight>
                <a:latin typeface="Georgia"/>
                <a:ea typeface="Georgia"/>
                <a:cs typeface="Georgia"/>
                <a:sym typeface="Georgia"/>
              </a:rPr>
              <a:t>returns the </a:t>
            </a:r>
            <a:r>
              <a:rPr b="1" lang="en" sz="2000">
                <a:solidFill>
                  <a:srgbClr val="292929"/>
                </a:solidFill>
                <a:highlight>
                  <a:srgbClr val="FFFFFF"/>
                </a:highlight>
                <a:latin typeface="Georgia"/>
                <a:ea typeface="Georgia"/>
                <a:cs typeface="Georgia"/>
                <a:sym typeface="Georgia"/>
              </a:rPr>
              <a:t>average of all the values </a:t>
            </a:r>
            <a:r>
              <a:rPr lang="en" sz="2000">
                <a:solidFill>
                  <a:srgbClr val="292929"/>
                </a:solidFill>
                <a:highlight>
                  <a:srgbClr val="FFFFFF"/>
                </a:highlight>
                <a:latin typeface="Georgia"/>
                <a:ea typeface="Georgia"/>
                <a:cs typeface="Georgia"/>
                <a:sym typeface="Georgia"/>
              </a:rPr>
              <a:t>from the portion of the image covered by the Kernel.</a:t>
            </a:r>
            <a:endParaRPr sz="5800"/>
          </a:p>
        </p:txBody>
      </p:sp>
      <p:pic>
        <p:nvPicPr>
          <p:cNvPr id="923" name="Google Shape;923;p154"/>
          <p:cNvPicPr preferRelativeResize="0"/>
          <p:nvPr/>
        </p:nvPicPr>
        <p:blipFill>
          <a:blip r:embed="rId3">
            <a:alphaModFix/>
          </a:blip>
          <a:stretch>
            <a:fillRect/>
          </a:stretch>
        </p:blipFill>
        <p:spPr>
          <a:xfrm>
            <a:off x="2821087" y="2209248"/>
            <a:ext cx="3501815" cy="25773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5"/>
          <p:cNvSpPr txBox="1"/>
          <p:nvPr>
            <p:ph type="title"/>
          </p:nvPr>
        </p:nvSpPr>
        <p:spPr>
          <a:xfrm>
            <a:off x="490250" y="526350"/>
            <a:ext cx="8321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292929"/>
                </a:solidFill>
                <a:highlight>
                  <a:srgbClr val="FFFFFF"/>
                </a:highlight>
                <a:latin typeface="Georgia"/>
                <a:ea typeface="Georgia"/>
                <a:cs typeface="Georgia"/>
                <a:sym typeface="Georgia"/>
              </a:rPr>
              <a:t>The Convolutional Layer and the Pooling Layer, together form the i-th layer of a Convolutional Neural Network. Depending on the complexities in the images, the number of such layers may be increased for capturing low-levels details even further, but at the cost of more computational power.</a:t>
            </a:r>
            <a:endParaRPr sz="19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9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900">
                <a:solidFill>
                  <a:srgbClr val="292929"/>
                </a:solidFill>
                <a:highlight>
                  <a:srgbClr val="FFFFFF"/>
                </a:highlight>
                <a:latin typeface="Georgia"/>
                <a:ea typeface="Georgia"/>
                <a:cs typeface="Georgia"/>
                <a:sym typeface="Georgia"/>
              </a:rPr>
              <a:t>After going through the above process, we have successfully enabled the model to understand the features. Moving on, we are going to flatten the final output and feed it to a regular Neural Network for classification purposes.</a:t>
            </a:r>
            <a:endParaRPr sz="19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6"/>
          <p:cNvSpPr txBox="1"/>
          <p:nvPr>
            <p:ph type="title"/>
          </p:nvPr>
        </p:nvSpPr>
        <p:spPr>
          <a:xfrm>
            <a:off x="323225" y="238900"/>
            <a:ext cx="8516400" cy="2206500"/>
          </a:xfrm>
          <a:prstGeom prst="rect">
            <a:avLst/>
          </a:prstGeom>
        </p:spPr>
        <p:txBody>
          <a:bodyPr anchorCtr="0" anchor="ctr" bIns="91425" lIns="91425" spcFirstLastPara="1" rIns="91425" wrap="square" tIns="91425">
            <a:noAutofit/>
          </a:bodyPr>
          <a:lstStyle/>
          <a:p>
            <a:pPr indent="0" lvl="0" marL="0" rtl="0" algn="l">
              <a:lnSpc>
                <a:spcPct val="123529"/>
              </a:lnSpc>
              <a:spcBef>
                <a:spcPts val="2900"/>
              </a:spcBef>
              <a:spcAft>
                <a:spcPts val="0"/>
              </a:spcAft>
              <a:buClr>
                <a:schemeClr val="dk1"/>
              </a:buClr>
              <a:buSzPts val="1100"/>
              <a:buFont typeface="Arial"/>
              <a:buNone/>
            </a:pPr>
            <a:r>
              <a:rPr lang="en" sz="2050">
                <a:solidFill>
                  <a:schemeClr val="lt1"/>
                </a:solidFill>
                <a:latin typeface="Arial"/>
                <a:ea typeface="Arial"/>
                <a:cs typeface="Arial"/>
                <a:sym typeface="Arial"/>
              </a:rPr>
              <a:t>Fully Connected Layer (FC Layer)</a:t>
            </a:r>
            <a:endParaRPr sz="2050">
              <a:solidFill>
                <a:schemeClr val="lt1"/>
              </a:solidFill>
              <a:latin typeface="Arial"/>
              <a:ea typeface="Arial"/>
              <a:cs typeface="Arial"/>
              <a:sym typeface="Arial"/>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Adding a Fully-Connected layer is a (usually) cheap way of learning non-linear combinations of the high-level features as represented by the output of the convolutional layer. The Fully-Connected layer is learning a possibly non-linear function in that space.</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Now that we have converted our input image into a suitable form for our Multi-Level Perceptron, we shall flatten the image into a column vector. The flattened output is fed to a feed-forward neural network and backpropagation applied to every iteration of training. Over a series of epochs, the model is able to distinguish between dominating and certain low-level features in images and classify them using the </a:t>
            </a:r>
            <a:r>
              <a:rPr b="1" lang="en" sz="1600">
                <a:solidFill>
                  <a:srgbClr val="292929"/>
                </a:solidFill>
                <a:highlight>
                  <a:srgbClr val="FFFFFF"/>
                </a:highlight>
                <a:latin typeface="Georgia"/>
                <a:ea typeface="Georgia"/>
                <a:cs typeface="Georgia"/>
                <a:sym typeface="Georgia"/>
              </a:rPr>
              <a:t>Softmax Classification</a:t>
            </a:r>
            <a:r>
              <a:rPr lang="en" sz="1600">
                <a:solidFill>
                  <a:srgbClr val="292929"/>
                </a:solidFill>
                <a:highlight>
                  <a:srgbClr val="FFFFFF"/>
                </a:highlight>
                <a:latin typeface="Georgia"/>
                <a:ea typeface="Georgia"/>
                <a:cs typeface="Georgia"/>
                <a:sym typeface="Georgia"/>
              </a:rPr>
              <a:t> technique.</a:t>
            </a:r>
            <a:endParaRPr sz="1600">
              <a:solidFill>
                <a:srgbClr val="292929"/>
              </a:solidFill>
              <a:highlight>
                <a:srgbClr val="FFFFFF"/>
              </a:highlight>
              <a:latin typeface="Georgia"/>
              <a:ea typeface="Georgia"/>
              <a:cs typeface="Georgia"/>
              <a:sym typeface="Georgia"/>
            </a:endParaRPr>
          </a:p>
        </p:txBody>
      </p:sp>
      <p:pic>
        <p:nvPicPr>
          <p:cNvPr id="934" name="Google Shape;934;p156"/>
          <p:cNvPicPr preferRelativeResize="0"/>
          <p:nvPr/>
        </p:nvPicPr>
        <p:blipFill>
          <a:blip r:embed="rId3">
            <a:alphaModFix/>
          </a:blip>
          <a:stretch>
            <a:fillRect/>
          </a:stretch>
        </p:blipFill>
        <p:spPr>
          <a:xfrm>
            <a:off x="1893763" y="2864825"/>
            <a:ext cx="5356476" cy="20397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57"/>
          <p:cNvSpPr txBox="1"/>
          <p:nvPr>
            <p:ph type="title"/>
          </p:nvPr>
        </p:nvSpPr>
        <p:spPr>
          <a:xfrm>
            <a:off x="490250" y="526350"/>
            <a:ext cx="8311500" cy="3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50">
                <a:solidFill>
                  <a:schemeClr val="lt1"/>
                </a:solidFill>
                <a:latin typeface="Georgia"/>
                <a:ea typeface="Georgia"/>
                <a:cs typeface="Georgia"/>
                <a:sym typeface="Georgia"/>
              </a:rPr>
              <a:t>Object Detection</a:t>
            </a:r>
            <a:endParaRPr sz="2750">
              <a:solidFill>
                <a:schemeClr val="lt1"/>
              </a:solidFill>
              <a:latin typeface="Georgia"/>
              <a:ea typeface="Georgia"/>
              <a:cs typeface="Georgia"/>
              <a:sym typeface="Georgia"/>
            </a:endParaRPr>
          </a:p>
          <a:p>
            <a:pPr indent="0" lvl="0" marL="0" rtl="0" algn="l">
              <a:spcBef>
                <a:spcPts val="0"/>
              </a:spcBef>
              <a:spcAft>
                <a:spcPts val="0"/>
              </a:spcAft>
              <a:buNone/>
            </a:pPr>
            <a:r>
              <a:t/>
            </a:r>
            <a:endParaRPr sz="2750">
              <a:solidFill>
                <a:schemeClr val="lt1"/>
              </a:solidFill>
              <a:latin typeface="Georgia"/>
              <a:ea typeface="Georgia"/>
              <a:cs typeface="Georgia"/>
              <a:sym typeface="Georgia"/>
            </a:endParaRPr>
          </a:p>
          <a:p>
            <a:pPr indent="0" lvl="0" marL="0" rtl="0" algn="l">
              <a:spcBef>
                <a:spcPts val="0"/>
              </a:spcBef>
              <a:spcAft>
                <a:spcPts val="0"/>
              </a:spcAft>
              <a:buNone/>
            </a:pPr>
            <a:r>
              <a:rPr lang="en" sz="1850">
                <a:solidFill>
                  <a:srgbClr val="292929"/>
                </a:solidFill>
                <a:highlight>
                  <a:srgbClr val="FFFFFF"/>
                </a:highlight>
                <a:latin typeface="Georgia"/>
                <a:ea typeface="Georgia"/>
                <a:cs typeface="Georgia"/>
                <a:sym typeface="Georgia"/>
              </a:rPr>
              <a:t>How do we make the machine to identify an object? That’s what gave rise to the domain of Computer Vision that we call </a:t>
            </a:r>
            <a:r>
              <a:rPr b="1" lang="en" sz="1850">
                <a:solidFill>
                  <a:srgbClr val="292929"/>
                </a:solidFill>
                <a:highlight>
                  <a:srgbClr val="FFFFFF"/>
                </a:highlight>
                <a:latin typeface="Georgia"/>
                <a:ea typeface="Georgia"/>
                <a:cs typeface="Georgia"/>
                <a:sym typeface="Georgia"/>
              </a:rPr>
              <a:t>“Object Detection”</a:t>
            </a:r>
            <a:r>
              <a:rPr lang="en" sz="1850">
                <a:solidFill>
                  <a:srgbClr val="292929"/>
                </a:solidFill>
                <a:highlight>
                  <a:srgbClr val="FFFFFF"/>
                </a:highlight>
                <a:latin typeface="Georgia"/>
                <a:ea typeface="Georgia"/>
                <a:cs typeface="Georgia"/>
                <a:sym typeface="Georgia"/>
              </a:rPr>
              <a:t>. Object detection is a field of Computer Vision and Image Processing that deals with detecting instances of various classes of objects (like a person, book, chair, car, bus, etc.) in a digitally captured Image or Video.</a:t>
            </a:r>
            <a:endParaRPr sz="185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850">
                <a:solidFill>
                  <a:srgbClr val="292929"/>
                </a:solidFill>
                <a:highlight>
                  <a:srgbClr val="FFFFFF"/>
                </a:highlight>
                <a:latin typeface="Georgia"/>
                <a:ea typeface="Georgia"/>
                <a:cs typeface="Georgia"/>
                <a:sym typeface="Georgia"/>
              </a:rPr>
              <a:t>This domain is further divided into sub-domains like Face detection, Activity recognition, Image annotation, and many more. Object Detection has found its applications in various important areas like Self-Driving cars, robots, Video Surveillance, Object Tracking, etc.</a:t>
            </a:r>
            <a:endParaRPr sz="185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58"/>
          <p:cNvSpPr txBox="1"/>
          <p:nvPr>
            <p:ph type="title"/>
          </p:nvPr>
        </p:nvSpPr>
        <p:spPr>
          <a:xfrm>
            <a:off x="168650" y="192725"/>
            <a:ext cx="8828700" cy="4424400"/>
          </a:xfrm>
          <a:prstGeom prst="rect">
            <a:avLst/>
          </a:prstGeom>
        </p:spPr>
        <p:txBody>
          <a:bodyPr anchorCtr="0" anchor="ctr" bIns="91425" lIns="91425" spcFirstLastPara="1" rIns="91425" wrap="square" tIns="91425">
            <a:noAutofit/>
          </a:bodyPr>
          <a:lstStyle/>
          <a:p>
            <a:pPr indent="0" lvl="0" marL="0" rtl="0" algn="l">
              <a:lnSpc>
                <a:spcPct val="91304"/>
              </a:lnSpc>
              <a:spcBef>
                <a:spcPts val="2800"/>
              </a:spcBef>
              <a:spcAft>
                <a:spcPts val="0"/>
              </a:spcAft>
              <a:buClr>
                <a:schemeClr val="dk1"/>
              </a:buClr>
              <a:buSzPts val="1100"/>
              <a:buFont typeface="Arial"/>
              <a:buNone/>
            </a:pPr>
            <a:r>
              <a:rPr lang="en" sz="2000">
                <a:solidFill>
                  <a:schemeClr val="lt1"/>
                </a:solidFill>
                <a:latin typeface="Arial"/>
                <a:ea typeface="Arial"/>
                <a:cs typeface="Arial"/>
                <a:sym typeface="Arial"/>
              </a:rPr>
              <a:t>YOLO Algorithm (You Only Look Once)</a:t>
            </a:r>
            <a:endParaRPr sz="2000">
              <a:solidFill>
                <a:schemeClr val="lt1"/>
              </a:solidFill>
              <a:latin typeface="Arial"/>
              <a:ea typeface="Arial"/>
              <a:cs typeface="Arial"/>
              <a:sym typeface="Arial"/>
            </a:endParaRPr>
          </a:p>
          <a:p>
            <a:pPr indent="0" lvl="0" marL="0" rtl="0" algn="l">
              <a:spcBef>
                <a:spcPts val="0"/>
              </a:spcBef>
              <a:spcAft>
                <a:spcPts val="0"/>
              </a:spcAft>
              <a:buNone/>
            </a:pPr>
            <a:r>
              <a:rPr lang="en" sz="1300">
                <a:solidFill>
                  <a:srgbClr val="292929"/>
                </a:solidFill>
                <a:highlight>
                  <a:srgbClr val="FFFFFF"/>
                </a:highlight>
                <a:latin typeface="Arial"/>
                <a:ea typeface="Arial"/>
                <a:cs typeface="Arial"/>
                <a:sym typeface="Arial"/>
              </a:rPr>
              <a:t>YOLO algorithm is an algorithm used for fast real-time object detection based on regression, instead of selecting the interesting part of an Image, it predicts classes and bounding boxes for the whole image in </a:t>
            </a:r>
            <a:r>
              <a:rPr b="1" lang="en" sz="1300">
                <a:solidFill>
                  <a:srgbClr val="292929"/>
                </a:solidFill>
                <a:highlight>
                  <a:srgbClr val="FFFFFF"/>
                </a:highlight>
                <a:latin typeface="Arial"/>
                <a:ea typeface="Arial"/>
                <a:cs typeface="Arial"/>
                <a:sym typeface="Arial"/>
              </a:rPr>
              <a:t>one run of the Algorithm.</a:t>
            </a:r>
            <a:endParaRPr b="1" sz="1300">
              <a:solidFill>
                <a:srgbClr val="292929"/>
              </a:solidFill>
              <a:highlight>
                <a:srgbClr val="FFFFFF"/>
              </a:highlight>
              <a:latin typeface="Arial"/>
              <a:ea typeface="Arial"/>
              <a:cs typeface="Arial"/>
              <a:sym typeface="Arial"/>
            </a:endParaRPr>
          </a:p>
          <a:p>
            <a:pPr indent="0" lvl="0" marL="0" rtl="0" algn="l">
              <a:lnSpc>
                <a:spcPct val="190909"/>
              </a:lnSpc>
              <a:spcBef>
                <a:spcPts val="2100"/>
              </a:spcBef>
              <a:spcAft>
                <a:spcPts val="0"/>
              </a:spcAft>
              <a:buClr>
                <a:schemeClr val="dk1"/>
              </a:buClr>
              <a:buSzPts val="1100"/>
              <a:buFont typeface="Arial"/>
              <a:buNone/>
            </a:pPr>
            <a:r>
              <a:rPr lang="en" sz="1300">
                <a:solidFill>
                  <a:srgbClr val="292929"/>
                </a:solidFill>
                <a:highlight>
                  <a:srgbClr val="FFFFFF"/>
                </a:highlight>
                <a:latin typeface="Arial"/>
                <a:ea typeface="Arial"/>
                <a:cs typeface="Arial"/>
                <a:sym typeface="Arial"/>
              </a:rPr>
              <a:t>To understand the YOLO algorithm, first we need to understand what is actually being predicted. Ultimately, we aim to predict a class of an object and the bounding box specifying object location. Each bounding box can be described</a:t>
            </a:r>
            <a:r>
              <a:rPr lang="en" sz="1300">
                <a:solidFill>
                  <a:srgbClr val="292929"/>
                </a:solidFill>
                <a:highlight>
                  <a:srgbClr val="FFFFFF"/>
                </a:highlight>
                <a:latin typeface="Arial"/>
                <a:ea typeface="Arial"/>
                <a:cs typeface="Arial"/>
                <a:sym typeface="Arial"/>
              </a:rPr>
              <a:t> </a:t>
            </a:r>
            <a:r>
              <a:rPr lang="en" sz="1300">
                <a:solidFill>
                  <a:srgbClr val="292929"/>
                </a:solidFill>
                <a:highlight>
                  <a:srgbClr val="FFFFFF"/>
                </a:highlight>
                <a:latin typeface="Arial"/>
                <a:ea typeface="Arial"/>
                <a:cs typeface="Arial"/>
                <a:sym typeface="Arial"/>
              </a:rPr>
              <a:t>using four descriptors:</a:t>
            </a:r>
            <a:endParaRPr sz="1300">
              <a:solidFill>
                <a:srgbClr val="292929"/>
              </a:solidFill>
              <a:highlight>
                <a:srgbClr val="FFFFFF"/>
              </a:highlight>
              <a:latin typeface="Arial"/>
              <a:ea typeface="Arial"/>
              <a:cs typeface="Arial"/>
              <a:sym typeface="Arial"/>
            </a:endParaRPr>
          </a:p>
          <a:p>
            <a:pPr indent="-311150" lvl="0" marL="749300" rtl="0" algn="l">
              <a:lnSpc>
                <a:spcPct val="190909"/>
              </a:lnSpc>
              <a:spcBef>
                <a:spcPts val="2100"/>
              </a:spcBef>
              <a:spcAft>
                <a:spcPts val="0"/>
              </a:spcAft>
              <a:buClr>
                <a:srgbClr val="292929"/>
              </a:buClr>
              <a:buSzPts val="1300"/>
              <a:buFont typeface="Georgia"/>
              <a:buAutoNum type="arabicPeriod"/>
            </a:pPr>
            <a:r>
              <a:rPr lang="en" sz="1300">
                <a:solidFill>
                  <a:srgbClr val="292929"/>
                </a:solidFill>
                <a:highlight>
                  <a:srgbClr val="FFFFFF"/>
                </a:highlight>
                <a:latin typeface="Arial"/>
                <a:ea typeface="Arial"/>
                <a:cs typeface="Arial"/>
                <a:sym typeface="Arial"/>
              </a:rPr>
              <a:t>Center of the box (</a:t>
            </a:r>
            <a:r>
              <a:rPr b="1" lang="en" sz="1300">
                <a:solidFill>
                  <a:srgbClr val="292929"/>
                </a:solidFill>
                <a:highlight>
                  <a:srgbClr val="FFFFFF"/>
                </a:highlight>
                <a:latin typeface="Arial"/>
                <a:ea typeface="Arial"/>
                <a:cs typeface="Arial"/>
                <a:sym typeface="Arial"/>
              </a:rPr>
              <a:t>bx, by</a:t>
            </a:r>
            <a:r>
              <a:rPr lang="en" sz="1300">
                <a:solidFill>
                  <a:srgbClr val="292929"/>
                </a:solidFill>
                <a:highlight>
                  <a:srgbClr val="FFFFFF"/>
                </a:highlight>
                <a:latin typeface="Arial"/>
                <a:ea typeface="Arial"/>
                <a:cs typeface="Arial"/>
                <a:sym typeface="Arial"/>
              </a:rPr>
              <a:t>)</a:t>
            </a:r>
            <a:endParaRPr sz="1300">
              <a:solidFill>
                <a:srgbClr val="292929"/>
              </a:solidFill>
              <a:highlight>
                <a:srgbClr val="FFFFFF"/>
              </a:highlight>
              <a:latin typeface="Arial"/>
              <a:ea typeface="Arial"/>
              <a:cs typeface="Arial"/>
              <a:sym typeface="Arial"/>
            </a:endParaRPr>
          </a:p>
          <a:p>
            <a:pPr indent="-311150" lvl="0" marL="749300" rtl="0" algn="l">
              <a:lnSpc>
                <a:spcPct val="190909"/>
              </a:lnSpc>
              <a:spcBef>
                <a:spcPts val="0"/>
              </a:spcBef>
              <a:spcAft>
                <a:spcPts val="0"/>
              </a:spcAft>
              <a:buClr>
                <a:srgbClr val="292929"/>
              </a:buClr>
              <a:buSzPts val="1300"/>
              <a:buFont typeface="Georgia"/>
              <a:buAutoNum type="arabicPeriod"/>
            </a:pPr>
            <a:r>
              <a:rPr lang="en" sz="1300">
                <a:solidFill>
                  <a:srgbClr val="292929"/>
                </a:solidFill>
                <a:highlight>
                  <a:srgbClr val="FFFFFF"/>
                </a:highlight>
                <a:latin typeface="Arial"/>
                <a:ea typeface="Arial"/>
                <a:cs typeface="Arial"/>
                <a:sym typeface="Arial"/>
              </a:rPr>
              <a:t>Width (</a:t>
            </a:r>
            <a:r>
              <a:rPr b="1" lang="en" sz="1300">
                <a:solidFill>
                  <a:srgbClr val="292929"/>
                </a:solidFill>
                <a:highlight>
                  <a:srgbClr val="FFFFFF"/>
                </a:highlight>
                <a:latin typeface="Arial"/>
                <a:ea typeface="Arial"/>
                <a:cs typeface="Arial"/>
                <a:sym typeface="Arial"/>
              </a:rPr>
              <a:t>bw</a:t>
            </a:r>
            <a:r>
              <a:rPr lang="en" sz="1300">
                <a:solidFill>
                  <a:srgbClr val="292929"/>
                </a:solidFill>
                <a:highlight>
                  <a:srgbClr val="FFFFFF"/>
                </a:highlight>
                <a:latin typeface="Arial"/>
                <a:ea typeface="Arial"/>
                <a:cs typeface="Arial"/>
                <a:sym typeface="Arial"/>
              </a:rPr>
              <a:t>)</a:t>
            </a:r>
            <a:endParaRPr sz="1300">
              <a:solidFill>
                <a:srgbClr val="292929"/>
              </a:solidFill>
              <a:highlight>
                <a:srgbClr val="FFFFFF"/>
              </a:highlight>
              <a:latin typeface="Arial"/>
              <a:ea typeface="Arial"/>
              <a:cs typeface="Arial"/>
              <a:sym typeface="Arial"/>
            </a:endParaRPr>
          </a:p>
          <a:p>
            <a:pPr indent="-311150" lvl="0" marL="749300" rtl="0" algn="l">
              <a:lnSpc>
                <a:spcPct val="190909"/>
              </a:lnSpc>
              <a:spcBef>
                <a:spcPts val="0"/>
              </a:spcBef>
              <a:spcAft>
                <a:spcPts val="0"/>
              </a:spcAft>
              <a:buClr>
                <a:srgbClr val="292929"/>
              </a:buClr>
              <a:buSzPts val="1300"/>
              <a:buFont typeface="Georgia"/>
              <a:buAutoNum type="arabicPeriod"/>
            </a:pPr>
            <a:r>
              <a:rPr lang="en" sz="1300">
                <a:solidFill>
                  <a:srgbClr val="292929"/>
                </a:solidFill>
                <a:highlight>
                  <a:srgbClr val="FFFFFF"/>
                </a:highlight>
                <a:latin typeface="Arial"/>
                <a:ea typeface="Arial"/>
                <a:cs typeface="Arial"/>
                <a:sym typeface="Arial"/>
              </a:rPr>
              <a:t>Height (</a:t>
            </a:r>
            <a:r>
              <a:rPr b="1" lang="en" sz="1300">
                <a:solidFill>
                  <a:srgbClr val="292929"/>
                </a:solidFill>
                <a:highlight>
                  <a:srgbClr val="FFFFFF"/>
                </a:highlight>
                <a:latin typeface="Arial"/>
                <a:ea typeface="Arial"/>
                <a:cs typeface="Arial"/>
                <a:sym typeface="Arial"/>
              </a:rPr>
              <a:t>bh</a:t>
            </a:r>
            <a:r>
              <a:rPr lang="en" sz="1300">
                <a:solidFill>
                  <a:srgbClr val="292929"/>
                </a:solidFill>
                <a:highlight>
                  <a:srgbClr val="FFFFFF"/>
                </a:highlight>
                <a:latin typeface="Arial"/>
                <a:ea typeface="Arial"/>
                <a:cs typeface="Arial"/>
                <a:sym typeface="Arial"/>
              </a:rPr>
              <a:t>)</a:t>
            </a:r>
            <a:endParaRPr sz="1300">
              <a:solidFill>
                <a:srgbClr val="292929"/>
              </a:solidFill>
              <a:highlight>
                <a:srgbClr val="FFFFFF"/>
              </a:highlight>
              <a:latin typeface="Arial"/>
              <a:ea typeface="Arial"/>
              <a:cs typeface="Arial"/>
              <a:sym typeface="Arial"/>
            </a:endParaRPr>
          </a:p>
          <a:p>
            <a:pPr indent="-311150" lvl="0" marL="749300" rtl="0" algn="l">
              <a:lnSpc>
                <a:spcPct val="190909"/>
              </a:lnSpc>
              <a:spcBef>
                <a:spcPts val="0"/>
              </a:spcBef>
              <a:spcAft>
                <a:spcPts val="0"/>
              </a:spcAft>
              <a:buClr>
                <a:srgbClr val="292929"/>
              </a:buClr>
              <a:buSzPts val="1300"/>
              <a:buFont typeface="Georgia"/>
              <a:buAutoNum type="arabicPeriod"/>
            </a:pPr>
            <a:r>
              <a:rPr lang="en" sz="1300">
                <a:solidFill>
                  <a:srgbClr val="292929"/>
                </a:solidFill>
                <a:highlight>
                  <a:srgbClr val="FFFFFF"/>
                </a:highlight>
                <a:latin typeface="Arial"/>
                <a:ea typeface="Arial"/>
                <a:cs typeface="Arial"/>
                <a:sym typeface="Arial"/>
              </a:rPr>
              <a:t>Value </a:t>
            </a:r>
            <a:r>
              <a:rPr b="1" lang="en" sz="1300">
                <a:solidFill>
                  <a:srgbClr val="292929"/>
                </a:solidFill>
                <a:highlight>
                  <a:srgbClr val="FFFFFF"/>
                </a:highlight>
                <a:latin typeface="Arial"/>
                <a:ea typeface="Arial"/>
                <a:cs typeface="Arial"/>
                <a:sym typeface="Arial"/>
              </a:rPr>
              <a:t>c</a:t>
            </a:r>
            <a:r>
              <a:rPr lang="en" sz="1300">
                <a:solidFill>
                  <a:srgbClr val="292929"/>
                </a:solidFill>
                <a:highlight>
                  <a:srgbClr val="FFFFFF"/>
                </a:highlight>
                <a:latin typeface="Arial"/>
                <a:ea typeface="Arial"/>
                <a:cs typeface="Arial"/>
                <a:sym typeface="Arial"/>
              </a:rPr>
              <a:t> corresponding to the class of an object</a:t>
            </a:r>
            <a:endParaRPr sz="1300">
              <a:solidFill>
                <a:srgbClr val="292929"/>
              </a:solidFill>
              <a:highlight>
                <a:srgbClr val="FFFFFF"/>
              </a:highlight>
              <a:latin typeface="Arial"/>
              <a:ea typeface="Arial"/>
              <a:cs typeface="Arial"/>
              <a:sym typeface="Arial"/>
            </a:endParaRPr>
          </a:p>
          <a:p>
            <a:pPr indent="0" lvl="0" marL="0" rtl="0" algn="l">
              <a:lnSpc>
                <a:spcPct val="190909"/>
              </a:lnSpc>
              <a:spcBef>
                <a:spcPts val="2100"/>
              </a:spcBef>
              <a:spcAft>
                <a:spcPts val="0"/>
              </a:spcAft>
              <a:buClr>
                <a:schemeClr val="dk1"/>
              </a:buClr>
              <a:buSzPts val="1100"/>
              <a:buFont typeface="Arial"/>
              <a:buNone/>
            </a:pPr>
            <a:r>
              <a:rPr lang="en" sz="1300">
                <a:solidFill>
                  <a:srgbClr val="292929"/>
                </a:solidFill>
                <a:highlight>
                  <a:srgbClr val="FFFFFF"/>
                </a:highlight>
                <a:latin typeface="Arial"/>
                <a:ea typeface="Arial"/>
                <a:cs typeface="Arial"/>
                <a:sym typeface="Arial"/>
              </a:rPr>
              <a:t>Along with that we predict a real number </a:t>
            </a:r>
            <a:r>
              <a:rPr b="1" lang="en" sz="1300">
                <a:solidFill>
                  <a:srgbClr val="292929"/>
                </a:solidFill>
                <a:highlight>
                  <a:srgbClr val="FFFFFF"/>
                </a:highlight>
                <a:latin typeface="Arial"/>
                <a:ea typeface="Arial"/>
                <a:cs typeface="Arial"/>
                <a:sym typeface="Arial"/>
              </a:rPr>
              <a:t>pc</a:t>
            </a:r>
            <a:r>
              <a:rPr lang="en" sz="1300">
                <a:solidFill>
                  <a:srgbClr val="292929"/>
                </a:solidFill>
                <a:highlight>
                  <a:srgbClr val="FFFFFF"/>
                </a:highlight>
                <a:latin typeface="Arial"/>
                <a:ea typeface="Arial"/>
                <a:cs typeface="Arial"/>
                <a:sym typeface="Arial"/>
              </a:rPr>
              <a:t>, which is the probability that there is an object in the bounding box.</a:t>
            </a:r>
            <a:endParaRPr sz="13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b="1" sz="135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59"/>
          <p:cNvSpPr txBox="1"/>
          <p:nvPr>
            <p:ph type="title"/>
          </p:nvPr>
        </p:nvSpPr>
        <p:spPr>
          <a:xfrm>
            <a:off x="490250" y="526350"/>
            <a:ext cx="7893600" cy="117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50">
                <a:solidFill>
                  <a:srgbClr val="292929"/>
                </a:solidFill>
                <a:highlight>
                  <a:srgbClr val="FFFFFF"/>
                </a:highlight>
                <a:latin typeface="Georgia"/>
                <a:ea typeface="Georgia"/>
                <a:cs typeface="Georgia"/>
                <a:sym typeface="Georgia"/>
              </a:rPr>
              <a:t>YOLO doesn’t search for interested regions in the input image that could contain an object, instead it splits the image into cells, typically 19x19 grid. Each cell is then responsible for predicting K bounding boxes.</a:t>
            </a:r>
            <a:endParaRPr sz="5900"/>
          </a:p>
        </p:txBody>
      </p:sp>
      <p:pic>
        <p:nvPicPr>
          <p:cNvPr id="950" name="Google Shape;950;p159"/>
          <p:cNvPicPr preferRelativeResize="0"/>
          <p:nvPr/>
        </p:nvPicPr>
        <p:blipFill>
          <a:blip r:embed="rId3">
            <a:alphaModFix/>
          </a:blip>
          <a:stretch>
            <a:fillRect/>
          </a:stretch>
        </p:blipFill>
        <p:spPr>
          <a:xfrm>
            <a:off x="1699950" y="1782750"/>
            <a:ext cx="5474199" cy="29873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60"/>
          <p:cNvSpPr txBox="1"/>
          <p:nvPr>
            <p:ph type="title"/>
          </p:nvPr>
        </p:nvSpPr>
        <p:spPr>
          <a:xfrm>
            <a:off x="416375" y="152400"/>
            <a:ext cx="7993500" cy="11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50">
                <a:solidFill>
                  <a:srgbClr val="292929"/>
                </a:solidFill>
                <a:highlight>
                  <a:srgbClr val="FFFFFF"/>
                </a:highlight>
                <a:latin typeface="Georgia"/>
                <a:ea typeface="Georgia"/>
                <a:cs typeface="Georgia"/>
                <a:sym typeface="Georgia"/>
              </a:rPr>
              <a:t>During the one pass of forwards propagation, YOLO determines the probability that the cell contains a certain class. The equation for the same is :</a:t>
            </a:r>
            <a:endParaRPr sz="5700"/>
          </a:p>
        </p:txBody>
      </p:sp>
      <p:pic>
        <p:nvPicPr>
          <p:cNvPr id="956" name="Google Shape;956;p160"/>
          <p:cNvPicPr preferRelativeResize="0"/>
          <p:nvPr/>
        </p:nvPicPr>
        <p:blipFill>
          <a:blip r:embed="rId3">
            <a:alphaModFix/>
          </a:blip>
          <a:stretch>
            <a:fillRect/>
          </a:stretch>
        </p:blipFill>
        <p:spPr>
          <a:xfrm>
            <a:off x="2102950" y="1108200"/>
            <a:ext cx="2388525" cy="452725"/>
          </a:xfrm>
          <a:prstGeom prst="rect">
            <a:avLst/>
          </a:prstGeom>
          <a:noFill/>
          <a:ln>
            <a:noFill/>
          </a:ln>
        </p:spPr>
      </p:pic>
      <p:sp>
        <p:nvSpPr>
          <p:cNvPr id="957" name="Google Shape;957;p160"/>
          <p:cNvSpPr txBox="1"/>
          <p:nvPr/>
        </p:nvSpPr>
        <p:spPr>
          <a:xfrm>
            <a:off x="416375" y="1625250"/>
            <a:ext cx="78483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rgbClr val="292929"/>
                </a:solidFill>
                <a:highlight>
                  <a:srgbClr val="FFFFFF"/>
                </a:highlight>
                <a:latin typeface="Georgia"/>
                <a:ea typeface="Georgia"/>
                <a:cs typeface="Georgia"/>
                <a:sym typeface="Georgia"/>
              </a:rPr>
              <a:t>The class with the maximum probability is chosen and assigned to that particular grid cell. Similar process happens for all the grid cells present in the image.</a:t>
            </a:r>
            <a:endParaRPr sz="165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50">
                <a:solidFill>
                  <a:srgbClr val="292929"/>
                </a:solidFill>
                <a:highlight>
                  <a:srgbClr val="FFFFFF"/>
                </a:highlight>
                <a:latin typeface="Georgia"/>
                <a:ea typeface="Georgia"/>
                <a:cs typeface="Georgia"/>
                <a:sym typeface="Georgia"/>
              </a:rPr>
              <a:t>After computing the above class probabilities, the image may look like this :</a:t>
            </a:r>
            <a:endParaRPr sz="1650">
              <a:solidFill>
                <a:srgbClr val="292929"/>
              </a:solidFill>
              <a:highlight>
                <a:srgbClr val="FFFFFF"/>
              </a:highlight>
              <a:latin typeface="Georgia"/>
              <a:ea typeface="Georgia"/>
              <a:cs typeface="Georgia"/>
              <a:sym typeface="Georgia"/>
            </a:endParaRPr>
          </a:p>
        </p:txBody>
      </p:sp>
      <p:pic>
        <p:nvPicPr>
          <p:cNvPr id="958" name="Google Shape;958;p160"/>
          <p:cNvPicPr preferRelativeResize="0"/>
          <p:nvPr/>
        </p:nvPicPr>
        <p:blipFill>
          <a:blip r:embed="rId4">
            <a:alphaModFix/>
          </a:blip>
          <a:stretch>
            <a:fillRect/>
          </a:stretch>
        </p:blipFill>
        <p:spPr>
          <a:xfrm>
            <a:off x="1856164" y="2636075"/>
            <a:ext cx="5431682" cy="22890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1"/>
          <p:cNvSpPr txBox="1"/>
          <p:nvPr>
            <p:ph type="title"/>
          </p:nvPr>
        </p:nvSpPr>
        <p:spPr>
          <a:xfrm>
            <a:off x="430000" y="216825"/>
            <a:ext cx="8074200" cy="157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50">
                <a:solidFill>
                  <a:srgbClr val="292929"/>
                </a:solidFill>
                <a:highlight>
                  <a:srgbClr val="FFFFFF"/>
                </a:highlight>
                <a:latin typeface="Georgia"/>
                <a:ea typeface="Georgia"/>
                <a:cs typeface="Georgia"/>
                <a:sym typeface="Georgia"/>
              </a:rPr>
              <a:t>This shows the before and after of predicting the class probabilities for each grid cell. After predicting the class probabilities, the next step is Non-max suppression, it helps the algorithm to get rid of the unnecessary anchor boxes, like you can see that in the figure below, there are numerous anchor boxes calculated based on the class probabilities.</a:t>
            </a:r>
            <a:endParaRPr sz="5700"/>
          </a:p>
        </p:txBody>
      </p:sp>
      <p:pic>
        <p:nvPicPr>
          <p:cNvPr id="964" name="Google Shape;964;p161"/>
          <p:cNvPicPr preferRelativeResize="0"/>
          <p:nvPr/>
        </p:nvPicPr>
        <p:blipFill>
          <a:blip r:embed="rId3">
            <a:alphaModFix/>
          </a:blip>
          <a:stretch>
            <a:fillRect/>
          </a:stretch>
        </p:blipFill>
        <p:spPr>
          <a:xfrm>
            <a:off x="3016413" y="1794825"/>
            <a:ext cx="2901375" cy="2826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7"/>
          <p:cNvSpPr txBox="1"/>
          <p:nvPr>
            <p:ph type="title"/>
          </p:nvPr>
        </p:nvSpPr>
        <p:spPr>
          <a:xfrm>
            <a:off x="-492000" y="1833300"/>
            <a:ext cx="54315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Types of Machine Learning Algorithms</a:t>
            </a:r>
            <a:endParaRPr sz="3500"/>
          </a:p>
        </p:txBody>
      </p:sp>
      <p:sp>
        <p:nvSpPr>
          <p:cNvPr id="134" name="Google Shape;134;p27"/>
          <p:cNvSpPr txBox="1"/>
          <p:nvPr>
            <p:ph idx="1" type="subTitle"/>
          </p:nvPr>
        </p:nvSpPr>
        <p:spPr>
          <a:xfrm>
            <a:off x="5854375" y="62825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Supervised Learning</a:t>
            </a:r>
            <a:endParaRPr/>
          </a:p>
          <a:p>
            <a:pPr indent="-342900" lvl="0" marL="457200" rtl="0" algn="l">
              <a:spcBef>
                <a:spcPts val="1600"/>
              </a:spcBef>
              <a:spcAft>
                <a:spcPts val="0"/>
              </a:spcAft>
              <a:buSzPts val="1800"/>
              <a:buChar char="●"/>
            </a:pPr>
            <a:r>
              <a:rPr lang="en"/>
              <a:t>Unsupervised Learning</a:t>
            </a:r>
            <a:endParaRPr/>
          </a:p>
          <a:p>
            <a:pPr indent="-342900" lvl="0" marL="457200" rtl="0" algn="l">
              <a:spcBef>
                <a:spcPts val="1600"/>
              </a:spcBef>
              <a:spcAft>
                <a:spcPts val="0"/>
              </a:spcAft>
              <a:buSzPts val="1800"/>
              <a:buChar char="●"/>
            </a:pPr>
            <a:r>
              <a:rPr lang="en"/>
              <a:t>Semi-supervised Learning</a:t>
            </a:r>
            <a:endParaRPr/>
          </a:p>
          <a:p>
            <a:pPr indent="-342900" lvl="0" marL="457200" rtl="0" algn="l">
              <a:spcBef>
                <a:spcPts val="1600"/>
              </a:spcBef>
              <a:spcAft>
                <a:spcPts val="1600"/>
              </a:spcAft>
              <a:buSzPts val="1800"/>
              <a:buChar char="●"/>
            </a:pPr>
            <a:r>
              <a:rPr lang="en"/>
              <a:t>Reinforcement Learning</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2"/>
          <p:cNvSpPr txBox="1"/>
          <p:nvPr>
            <p:ph type="title"/>
          </p:nvPr>
        </p:nvSpPr>
        <p:spPr>
          <a:xfrm>
            <a:off x="430000" y="201100"/>
            <a:ext cx="7857300" cy="99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50">
                <a:solidFill>
                  <a:srgbClr val="292929"/>
                </a:solidFill>
                <a:highlight>
                  <a:srgbClr val="FFFFFF"/>
                </a:highlight>
                <a:latin typeface="Georgia"/>
                <a:ea typeface="Georgia"/>
                <a:cs typeface="Georgia"/>
                <a:sym typeface="Georgia"/>
              </a:rPr>
              <a:t>To resolve this problem Non-max suppression eliminates the bounding boxes that are very close by preforming the IoU (Intersection over Union) with the one having the highest class probability among them.</a:t>
            </a:r>
            <a:endParaRPr sz="165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292929"/>
              </a:solidFill>
              <a:highlight>
                <a:srgbClr val="FFFFFF"/>
              </a:highlight>
              <a:latin typeface="Georgia"/>
              <a:ea typeface="Georgia"/>
              <a:cs typeface="Georgia"/>
              <a:sym typeface="Georgia"/>
            </a:endParaRPr>
          </a:p>
        </p:txBody>
      </p:sp>
      <p:pic>
        <p:nvPicPr>
          <p:cNvPr id="970" name="Google Shape;970;p162"/>
          <p:cNvPicPr preferRelativeResize="0"/>
          <p:nvPr/>
        </p:nvPicPr>
        <p:blipFill>
          <a:blip r:embed="rId3">
            <a:alphaModFix/>
          </a:blip>
          <a:stretch>
            <a:fillRect/>
          </a:stretch>
        </p:blipFill>
        <p:spPr>
          <a:xfrm>
            <a:off x="1042650" y="1192600"/>
            <a:ext cx="6632000" cy="1812350"/>
          </a:xfrm>
          <a:prstGeom prst="rect">
            <a:avLst/>
          </a:prstGeom>
          <a:noFill/>
          <a:ln>
            <a:noFill/>
          </a:ln>
        </p:spPr>
      </p:pic>
      <p:sp>
        <p:nvSpPr>
          <p:cNvPr id="971" name="Google Shape;971;p162"/>
          <p:cNvSpPr txBox="1"/>
          <p:nvPr/>
        </p:nvSpPr>
        <p:spPr>
          <a:xfrm>
            <a:off x="471250" y="3295050"/>
            <a:ext cx="7774800" cy="2181600"/>
          </a:xfrm>
          <a:prstGeom prst="rect">
            <a:avLst/>
          </a:prstGeom>
          <a:noFill/>
          <a:ln>
            <a:noFill/>
          </a:ln>
        </p:spPr>
        <p:txBody>
          <a:bodyPr anchorCtr="0" anchor="t" bIns="91425" lIns="91425" spcFirstLastPara="1" rIns="91425" wrap="square" tIns="91425">
            <a:spAutoFit/>
          </a:bodyPr>
          <a:lstStyle/>
          <a:p>
            <a:pPr indent="0" lvl="0" marL="0" rtl="0" algn="l">
              <a:lnSpc>
                <a:spcPct val="190909"/>
              </a:lnSpc>
              <a:spcBef>
                <a:spcPts val="2100"/>
              </a:spcBef>
              <a:spcAft>
                <a:spcPts val="0"/>
              </a:spcAft>
              <a:buClr>
                <a:schemeClr val="dk1"/>
              </a:buClr>
              <a:buSzPts val="1100"/>
              <a:buFont typeface="Arial"/>
              <a:buNone/>
            </a:pPr>
            <a:r>
              <a:rPr lang="en" sz="1350">
                <a:solidFill>
                  <a:srgbClr val="292929"/>
                </a:solidFill>
                <a:highlight>
                  <a:srgbClr val="FFFFFF"/>
                </a:highlight>
                <a:latin typeface="Georgia"/>
                <a:ea typeface="Georgia"/>
                <a:cs typeface="Georgia"/>
                <a:sym typeface="Georgia"/>
              </a:rPr>
              <a:t>It calculates the value of IoU for all the bounding boxes respective to the one having the highest class probability, it then rejects the bounding boxes whose value of IoU is greater than a threshold. It signifies that those two bounding boxes are covering the same object but the other one has a low probabilty for the same, thus it is eliminated.</a:t>
            </a:r>
            <a:endParaRPr sz="135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3"/>
          <p:cNvSpPr txBox="1"/>
          <p:nvPr>
            <p:ph type="title"/>
          </p:nvPr>
        </p:nvSpPr>
        <p:spPr>
          <a:xfrm>
            <a:off x="357750" y="297500"/>
            <a:ext cx="7785000" cy="15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50">
                <a:solidFill>
                  <a:srgbClr val="292929"/>
                </a:solidFill>
                <a:highlight>
                  <a:srgbClr val="FFFFFF"/>
                </a:highlight>
                <a:latin typeface="Georgia"/>
                <a:ea typeface="Georgia"/>
                <a:cs typeface="Georgia"/>
                <a:sym typeface="Georgia"/>
              </a:rPr>
              <a:t>Once done, algorithm finds the bunding box with next highest class probabilities and does the same process, it is done until we are left with all the different bounding boxes.</a:t>
            </a:r>
            <a:endParaRPr sz="5700"/>
          </a:p>
        </p:txBody>
      </p:sp>
      <p:pic>
        <p:nvPicPr>
          <p:cNvPr id="977" name="Google Shape;977;p163"/>
          <p:cNvPicPr preferRelativeResize="0"/>
          <p:nvPr/>
        </p:nvPicPr>
        <p:blipFill>
          <a:blip r:embed="rId3">
            <a:alphaModFix/>
          </a:blip>
          <a:stretch>
            <a:fillRect/>
          </a:stretch>
        </p:blipFill>
        <p:spPr>
          <a:xfrm>
            <a:off x="1433500" y="1927450"/>
            <a:ext cx="6276975" cy="26860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4"/>
          <p:cNvSpPr txBox="1"/>
          <p:nvPr>
            <p:ph type="title"/>
          </p:nvPr>
        </p:nvSpPr>
        <p:spPr>
          <a:xfrm>
            <a:off x="490250" y="526350"/>
            <a:ext cx="8062200" cy="10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50">
                <a:solidFill>
                  <a:srgbClr val="292929"/>
                </a:solidFill>
                <a:highlight>
                  <a:srgbClr val="FFFFFF"/>
                </a:highlight>
                <a:latin typeface="Georgia"/>
                <a:ea typeface="Georgia"/>
                <a:cs typeface="Georgia"/>
                <a:sym typeface="Georgia"/>
              </a:rPr>
              <a:t>After this, almost all of our work is done, the algorithm finally outputs the required vector showing the details of the bounding box of the respective class. The overall architecture of the algorithm can be viewed below :</a:t>
            </a:r>
            <a:endParaRPr sz="5800"/>
          </a:p>
        </p:txBody>
      </p:sp>
      <p:pic>
        <p:nvPicPr>
          <p:cNvPr id="983" name="Google Shape;983;p164"/>
          <p:cNvPicPr preferRelativeResize="0"/>
          <p:nvPr/>
        </p:nvPicPr>
        <p:blipFill>
          <a:blip r:embed="rId3">
            <a:alphaModFix/>
          </a:blip>
          <a:stretch>
            <a:fillRect/>
          </a:stretch>
        </p:blipFill>
        <p:spPr>
          <a:xfrm>
            <a:off x="1238250" y="1724563"/>
            <a:ext cx="6667500" cy="301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50" y="0"/>
            <a:ext cx="9144000" cy="4037100"/>
          </a:xfrm>
          <a:prstGeom prst="rect">
            <a:avLst/>
          </a:prstGeom>
        </p:spPr>
        <p:txBody>
          <a:bodyPr anchorCtr="0" anchor="ctr" bIns="91425" lIns="91425" spcFirstLastPara="1" rIns="91425" wrap="square" tIns="91425">
            <a:noAutofit/>
          </a:bodyPr>
          <a:lstStyle/>
          <a:p>
            <a:pPr indent="-311150" lvl="0" marL="685800" rtl="0" algn="l">
              <a:lnSpc>
                <a:spcPct val="158000"/>
              </a:lnSpc>
              <a:spcBef>
                <a:spcPts val="0"/>
              </a:spcBef>
              <a:spcAft>
                <a:spcPts val="0"/>
              </a:spcAft>
              <a:buClr>
                <a:srgbClr val="40424E"/>
              </a:buClr>
              <a:buSzPts val="1300"/>
              <a:buFont typeface="Arial"/>
              <a:buChar char="●"/>
            </a:pPr>
            <a:r>
              <a:rPr b="1" lang="en" sz="1300">
                <a:solidFill>
                  <a:srgbClr val="40424E"/>
                </a:solidFill>
                <a:highlight>
                  <a:srgbClr val="FFFFFF"/>
                </a:highlight>
                <a:latin typeface="Arial"/>
                <a:ea typeface="Arial"/>
                <a:cs typeface="Arial"/>
                <a:sym typeface="Arial"/>
              </a:rPr>
              <a:t>Supervised learning</a:t>
            </a:r>
            <a:r>
              <a:rPr lang="en" sz="1300">
                <a:solidFill>
                  <a:srgbClr val="40424E"/>
                </a:solidFill>
                <a:highlight>
                  <a:srgbClr val="FFFFFF"/>
                </a:highlight>
                <a:latin typeface="Arial"/>
                <a:ea typeface="Arial"/>
                <a:cs typeface="Arial"/>
                <a:sym typeface="Arial"/>
              </a:rPr>
              <a:t>: The computer is presented with example inputs and their desired outputs, given by a “teacher”, and the goal is to learn a general rule that maps inputs to outputs. The training process continues until the model achieves the desired level of accuracy on the training data. Some real-life examples are:</a:t>
            </a:r>
            <a:endParaRPr sz="1300">
              <a:solidFill>
                <a:srgbClr val="40424E"/>
              </a:solidFill>
              <a:highlight>
                <a:srgbClr val="FFFFFF"/>
              </a:highlight>
              <a:latin typeface="Arial"/>
              <a:ea typeface="Arial"/>
              <a:cs typeface="Arial"/>
              <a:sym typeface="Arial"/>
            </a:endParaRPr>
          </a:p>
          <a:p>
            <a:pPr indent="-311150" lvl="1" marL="1371600" rtl="0" algn="l">
              <a:lnSpc>
                <a:spcPct val="158000"/>
              </a:lnSpc>
              <a:spcBef>
                <a:spcPts val="0"/>
              </a:spcBef>
              <a:spcAft>
                <a:spcPts val="0"/>
              </a:spcAft>
              <a:buClr>
                <a:srgbClr val="40424E"/>
              </a:buClr>
              <a:buSzPts val="1300"/>
              <a:buFont typeface="Arial"/>
              <a:buChar char="○"/>
            </a:pPr>
            <a:r>
              <a:rPr b="1" lang="en" sz="1300">
                <a:solidFill>
                  <a:srgbClr val="40424E"/>
                </a:solidFill>
                <a:highlight>
                  <a:srgbClr val="FFFFFF"/>
                </a:highlight>
                <a:latin typeface="Arial"/>
                <a:ea typeface="Arial"/>
                <a:cs typeface="Arial"/>
                <a:sym typeface="Arial"/>
              </a:rPr>
              <a:t>Image Classification: </a:t>
            </a:r>
            <a:r>
              <a:rPr lang="en" sz="1300">
                <a:solidFill>
                  <a:srgbClr val="40424E"/>
                </a:solidFill>
                <a:highlight>
                  <a:srgbClr val="FFFFFF"/>
                </a:highlight>
                <a:latin typeface="Arial"/>
                <a:ea typeface="Arial"/>
                <a:cs typeface="Arial"/>
                <a:sym typeface="Arial"/>
              </a:rPr>
              <a:t>You train with images/labels. Then in the future you give a new image expecting that the computer will recognize the new object.</a:t>
            </a:r>
            <a:endParaRPr sz="1300">
              <a:solidFill>
                <a:srgbClr val="40424E"/>
              </a:solidFill>
              <a:highlight>
                <a:srgbClr val="FFFFFF"/>
              </a:highlight>
              <a:latin typeface="Arial"/>
              <a:ea typeface="Arial"/>
              <a:cs typeface="Arial"/>
              <a:sym typeface="Arial"/>
            </a:endParaRPr>
          </a:p>
          <a:p>
            <a:pPr indent="-311150" lvl="1" marL="1371600" rtl="0" algn="l">
              <a:lnSpc>
                <a:spcPct val="158000"/>
              </a:lnSpc>
              <a:spcBef>
                <a:spcPts val="0"/>
              </a:spcBef>
              <a:spcAft>
                <a:spcPts val="0"/>
              </a:spcAft>
              <a:buClr>
                <a:srgbClr val="40424E"/>
              </a:buClr>
              <a:buSzPts val="1300"/>
              <a:buFont typeface="Arial"/>
              <a:buChar char="○"/>
            </a:pPr>
            <a:r>
              <a:rPr b="1" lang="en" sz="1300">
                <a:solidFill>
                  <a:srgbClr val="40424E"/>
                </a:solidFill>
                <a:highlight>
                  <a:srgbClr val="FFFFFF"/>
                </a:highlight>
                <a:latin typeface="Arial"/>
                <a:ea typeface="Arial"/>
                <a:cs typeface="Arial"/>
                <a:sym typeface="Arial"/>
              </a:rPr>
              <a:t>Market Prediction/Regression: </a:t>
            </a:r>
            <a:r>
              <a:rPr lang="en" sz="1300">
                <a:solidFill>
                  <a:srgbClr val="40424E"/>
                </a:solidFill>
                <a:highlight>
                  <a:srgbClr val="FFFFFF"/>
                </a:highlight>
                <a:latin typeface="Arial"/>
                <a:ea typeface="Arial"/>
                <a:cs typeface="Arial"/>
                <a:sym typeface="Arial"/>
              </a:rPr>
              <a:t>You train the computer with historical market data and ask the computer to predict the new price in the futur</a:t>
            </a:r>
            <a:r>
              <a:rPr lang="en" sz="1300">
                <a:solidFill>
                  <a:srgbClr val="40424E"/>
                </a:solidFill>
                <a:highlight>
                  <a:srgbClr val="FFFFFF"/>
                </a:highlight>
                <a:latin typeface="Arial"/>
                <a:ea typeface="Arial"/>
                <a:cs typeface="Arial"/>
                <a:sym typeface="Arial"/>
              </a:rPr>
              <a:t>e.</a:t>
            </a:r>
            <a:endParaRPr sz="1300">
              <a:solidFill>
                <a:srgbClr val="40424E"/>
              </a:solidFill>
              <a:highlight>
                <a:srgbClr val="FFFFFF"/>
              </a:highlight>
              <a:latin typeface="Arial"/>
              <a:ea typeface="Arial"/>
              <a:cs typeface="Arial"/>
              <a:sym typeface="Arial"/>
            </a:endParaRPr>
          </a:p>
          <a:p>
            <a:pPr indent="0" lvl="0" marL="0" rtl="0" algn="l">
              <a:spcBef>
                <a:spcPts val="4000"/>
              </a:spcBef>
              <a:spcAft>
                <a:spcPts val="0"/>
              </a:spcAft>
              <a:buNone/>
            </a:pPr>
            <a:r>
              <a:t/>
            </a:r>
            <a:endParaRPr>
              <a:latin typeface="Arial"/>
              <a:ea typeface="Arial"/>
              <a:cs typeface="Arial"/>
              <a:sym typeface="Arial"/>
            </a:endParaRPr>
          </a:p>
        </p:txBody>
      </p:sp>
      <p:pic>
        <p:nvPicPr>
          <p:cNvPr id="141" name="Google Shape;141;p28"/>
          <p:cNvPicPr preferRelativeResize="0"/>
          <p:nvPr/>
        </p:nvPicPr>
        <p:blipFill>
          <a:blip r:embed="rId3">
            <a:alphaModFix/>
          </a:blip>
          <a:stretch>
            <a:fillRect/>
          </a:stretch>
        </p:blipFill>
        <p:spPr>
          <a:xfrm>
            <a:off x="3000375" y="2571750"/>
            <a:ext cx="2918950" cy="2441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9"/>
          <p:cNvSpPr txBox="1"/>
          <p:nvPr>
            <p:ph type="title"/>
          </p:nvPr>
        </p:nvSpPr>
        <p:spPr>
          <a:xfrm>
            <a:off x="-201125" y="0"/>
            <a:ext cx="9144000" cy="3764100"/>
          </a:xfrm>
          <a:prstGeom prst="rect">
            <a:avLst/>
          </a:prstGeom>
        </p:spPr>
        <p:txBody>
          <a:bodyPr anchorCtr="0" anchor="ctr" bIns="91425" lIns="91425" spcFirstLastPara="1" rIns="91425" wrap="square" tIns="91425">
            <a:noAutofit/>
          </a:bodyPr>
          <a:lstStyle/>
          <a:p>
            <a:pPr indent="-311150" lvl="0" marL="685800" rtl="0" algn="l">
              <a:lnSpc>
                <a:spcPct val="158000"/>
              </a:lnSpc>
              <a:spcBef>
                <a:spcPts val="0"/>
              </a:spcBef>
              <a:spcAft>
                <a:spcPts val="0"/>
              </a:spcAft>
              <a:buClr>
                <a:srgbClr val="40424E"/>
              </a:buClr>
              <a:buSzPts val="1300"/>
              <a:buFont typeface="Arial"/>
              <a:buChar char="●"/>
            </a:pPr>
            <a:r>
              <a:rPr b="1" lang="en" sz="1300">
                <a:solidFill>
                  <a:srgbClr val="40424E"/>
                </a:solidFill>
                <a:highlight>
                  <a:srgbClr val="FFFFFF"/>
                </a:highlight>
                <a:latin typeface="Arial"/>
                <a:ea typeface="Arial"/>
                <a:cs typeface="Arial"/>
                <a:sym typeface="Arial"/>
              </a:rPr>
              <a:t>Unsupervised learning</a:t>
            </a:r>
            <a:r>
              <a:rPr lang="en" sz="1300">
                <a:solidFill>
                  <a:srgbClr val="40424E"/>
                </a:solidFill>
                <a:highlight>
                  <a:srgbClr val="FFFFFF"/>
                </a:highlight>
                <a:latin typeface="Arial"/>
                <a:ea typeface="Arial"/>
                <a:cs typeface="Arial"/>
                <a:sym typeface="Arial"/>
              </a:rPr>
              <a:t>: No labels are given to the learning algorithm, leaving it on its own to find structure in its input. It is used for clustering population in different groups. Unsupervised learning can be a goal in itself (discovering hidden patterns in data).</a:t>
            </a:r>
            <a:endParaRPr sz="1300">
              <a:solidFill>
                <a:srgbClr val="40424E"/>
              </a:solidFill>
              <a:highlight>
                <a:srgbClr val="FFFFFF"/>
              </a:highlight>
              <a:latin typeface="Arial"/>
              <a:ea typeface="Arial"/>
              <a:cs typeface="Arial"/>
              <a:sym typeface="Arial"/>
            </a:endParaRPr>
          </a:p>
          <a:p>
            <a:pPr indent="-311150" lvl="1" marL="1371600" rtl="0" algn="l">
              <a:lnSpc>
                <a:spcPct val="158000"/>
              </a:lnSpc>
              <a:spcBef>
                <a:spcPts val="0"/>
              </a:spcBef>
              <a:spcAft>
                <a:spcPts val="0"/>
              </a:spcAft>
              <a:buClr>
                <a:srgbClr val="40424E"/>
              </a:buClr>
              <a:buSzPts val="1300"/>
              <a:buFont typeface="Arial"/>
              <a:buChar char="○"/>
            </a:pPr>
            <a:r>
              <a:rPr b="1" lang="en" sz="1300">
                <a:solidFill>
                  <a:srgbClr val="40424E"/>
                </a:solidFill>
                <a:highlight>
                  <a:srgbClr val="FFFFFF"/>
                </a:highlight>
                <a:latin typeface="Arial"/>
                <a:ea typeface="Arial"/>
                <a:cs typeface="Arial"/>
                <a:sym typeface="Arial"/>
              </a:rPr>
              <a:t>Clustering:</a:t>
            </a:r>
            <a:r>
              <a:rPr lang="en" sz="1300">
                <a:solidFill>
                  <a:srgbClr val="40424E"/>
                </a:solidFill>
                <a:highlight>
                  <a:srgbClr val="FFFFFF"/>
                </a:highlight>
                <a:latin typeface="Arial"/>
                <a:ea typeface="Arial"/>
                <a:cs typeface="Arial"/>
                <a:sym typeface="Arial"/>
              </a:rPr>
              <a:t> You ask the computer to separate similar data into clusters, this is essential in research and science.</a:t>
            </a:r>
            <a:endParaRPr sz="1300">
              <a:solidFill>
                <a:srgbClr val="40424E"/>
              </a:solidFill>
              <a:highlight>
                <a:srgbClr val="FFFFFF"/>
              </a:highlight>
              <a:latin typeface="Arial"/>
              <a:ea typeface="Arial"/>
              <a:cs typeface="Arial"/>
              <a:sym typeface="Arial"/>
            </a:endParaRPr>
          </a:p>
          <a:p>
            <a:pPr indent="-311150" lvl="1" marL="1371600" rtl="0" algn="l">
              <a:lnSpc>
                <a:spcPct val="158000"/>
              </a:lnSpc>
              <a:spcBef>
                <a:spcPts val="0"/>
              </a:spcBef>
              <a:spcAft>
                <a:spcPts val="0"/>
              </a:spcAft>
              <a:buClr>
                <a:srgbClr val="40424E"/>
              </a:buClr>
              <a:buSzPts val="1300"/>
              <a:buFont typeface="Arial"/>
              <a:buChar char="○"/>
            </a:pPr>
            <a:r>
              <a:rPr b="1" lang="en" sz="1300">
                <a:solidFill>
                  <a:srgbClr val="40424E"/>
                </a:solidFill>
                <a:highlight>
                  <a:srgbClr val="FFFFFF"/>
                </a:highlight>
                <a:latin typeface="Arial"/>
                <a:ea typeface="Arial"/>
                <a:cs typeface="Arial"/>
                <a:sym typeface="Arial"/>
              </a:rPr>
              <a:t>High Dimension Visualization:</a:t>
            </a:r>
            <a:r>
              <a:rPr lang="en" sz="1300">
                <a:solidFill>
                  <a:srgbClr val="40424E"/>
                </a:solidFill>
                <a:highlight>
                  <a:srgbClr val="FFFFFF"/>
                </a:highlight>
                <a:latin typeface="Arial"/>
                <a:ea typeface="Arial"/>
                <a:cs typeface="Arial"/>
                <a:sym typeface="Arial"/>
              </a:rPr>
              <a:t> Use the computer to help us visualize high dimension data.</a:t>
            </a:r>
            <a:endParaRPr sz="1300">
              <a:solidFill>
                <a:srgbClr val="40424E"/>
              </a:solidFill>
              <a:highlight>
                <a:srgbClr val="FFFFFF"/>
              </a:highlight>
              <a:latin typeface="Arial"/>
              <a:ea typeface="Arial"/>
              <a:cs typeface="Arial"/>
              <a:sym typeface="Arial"/>
            </a:endParaRPr>
          </a:p>
          <a:p>
            <a:pPr indent="-311150" lvl="1" marL="1371600" rtl="0" algn="l">
              <a:lnSpc>
                <a:spcPct val="158000"/>
              </a:lnSpc>
              <a:spcBef>
                <a:spcPts val="0"/>
              </a:spcBef>
              <a:spcAft>
                <a:spcPts val="0"/>
              </a:spcAft>
              <a:buClr>
                <a:srgbClr val="40424E"/>
              </a:buClr>
              <a:buSzPts val="1300"/>
              <a:buFont typeface="Arial"/>
              <a:buChar char="○"/>
            </a:pPr>
            <a:r>
              <a:rPr b="1" lang="en" sz="1300">
                <a:solidFill>
                  <a:srgbClr val="40424E"/>
                </a:solidFill>
                <a:highlight>
                  <a:srgbClr val="FFFFFF"/>
                </a:highlight>
                <a:latin typeface="Arial"/>
                <a:ea typeface="Arial"/>
                <a:cs typeface="Arial"/>
                <a:sym typeface="Arial"/>
              </a:rPr>
              <a:t>Generative Models:</a:t>
            </a:r>
            <a:r>
              <a:rPr lang="en" sz="1300">
                <a:solidFill>
                  <a:srgbClr val="40424E"/>
                </a:solidFill>
                <a:highlight>
                  <a:srgbClr val="FFFFFF"/>
                </a:highlight>
                <a:latin typeface="Arial"/>
                <a:ea typeface="Arial"/>
                <a:cs typeface="Arial"/>
                <a:sym typeface="Arial"/>
              </a:rPr>
              <a:t> After a model captures the probability distribution of your input data, it will be able to generate more data. This can be very useful to make your classifier more robust.</a:t>
            </a:r>
            <a:endParaRPr sz="1300">
              <a:solidFill>
                <a:srgbClr val="40424E"/>
              </a:solidFill>
              <a:highlight>
                <a:srgbClr val="FFFFFF"/>
              </a:highlight>
              <a:latin typeface="Arial"/>
              <a:ea typeface="Arial"/>
              <a:cs typeface="Arial"/>
              <a:sym typeface="Arial"/>
            </a:endParaRPr>
          </a:p>
          <a:p>
            <a:pPr indent="0" lvl="0" marL="0" rtl="0" algn="l">
              <a:spcBef>
                <a:spcPts val="4000"/>
              </a:spcBef>
              <a:spcAft>
                <a:spcPts val="0"/>
              </a:spcAft>
              <a:buNone/>
            </a:pPr>
            <a:r>
              <a:t/>
            </a:r>
            <a:endParaRPr sz="1200">
              <a:latin typeface="Arial"/>
              <a:ea typeface="Arial"/>
              <a:cs typeface="Arial"/>
              <a:sym typeface="Arial"/>
            </a:endParaRPr>
          </a:p>
        </p:txBody>
      </p:sp>
      <p:pic>
        <p:nvPicPr>
          <p:cNvPr id="147" name="Google Shape;147;p29"/>
          <p:cNvPicPr preferRelativeResize="0"/>
          <p:nvPr/>
        </p:nvPicPr>
        <p:blipFill>
          <a:blip r:embed="rId3">
            <a:alphaModFix/>
          </a:blip>
          <a:stretch>
            <a:fillRect/>
          </a:stretch>
        </p:blipFill>
        <p:spPr>
          <a:xfrm>
            <a:off x="2864988" y="2844725"/>
            <a:ext cx="3011775" cy="219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0"/>
          <p:cNvSpPr txBox="1"/>
          <p:nvPr>
            <p:ph type="title"/>
          </p:nvPr>
        </p:nvSpPr>
        <p:spPr>
          <a:xfrm>
            <a:off x="-185925" y="123950"/>
            <a:ext cx="9045000" cy="2540700"/>
          </a:xfrm>
          <a:prstGeom prst="rect">
            <a:avLst/>
          </a:prstGeom>
        </p:spPr>
        <p:txBody>
          <a:bodyPr anchorCtr="0" anchor="ctr" bIns="91425" lIns="91425" spcFirstLastPara="1" rIns="91425" wrap="square" tIns="91425">
            <a:noAutofit/>
          </a:bodyPr>
          <a:lstStyle/>
          <a:p>
            <a:pPr indent="-311150" lvl="0" marL="685800" rtl="0" algn="l">
              <a:lnSpc>
                <a:spcPct val="158000"/>
              </a:lnSpc>
              <a:spcBef>
                <a:spcPts val="0"/>
              </a:spcBef>
              <a:spcAft>
                <a:spcPts val="0"/>
              </a:spcAft>
              <a:buClr>
                <a:srgbClr val="40424E"/>
              </a:buClr>
              <a:buSzPts val="1300"/>
              <a:buFont typeface="Arial"/>
              <a:buChar char="●"/>
            </a:pPr>
            <a:r>
              <a:rPr b="1" lang="en" sz="1300">
                <a:solidFill>
                  <a:srgbClr val="40424E"/>
                </a:solidFill>
                <a:highlight>
                  <a:srgbClr val="FFFFFF"/>
                </a:highlight>
                <a:latin typeface="Arial"/>
                <a:ea typeface="Arial"/>
                <a:cs typeface="Arial"/>
                <a:sym typeface="Arial"/>
              </a:rPr>
              <a:t>Semi-supervised learning</a:t>
            </a:r>
            <a:r>
              <a:rPr lang="en" sz="1300">
                <a:solidFill>
                  <a:srgbClr val="40424E"/>
                </a:solidFill>
                <a:highlight>
                  <a:srgbClr val="FFFFFF"/>
                </a:highlight>
                <a:latin typeface="Arial"/>
                <a:ea typeface="Arial"/>
                <a:cs typeface="Arial"/>
                <a:sym typeface="Arial"/>
              </a:rPr>
              <a:t>: Problems where you have a large amount of input data and only some of the data is labeled, are called semi-supervised learning problems. These problems sit in between both supervised and unsupervised learning. For example, a photo archive where only some of the images are labeled, (e.g. dog, cat, person) and the majority are unlabeled.</a:t>
            </a:r>
            <a:endParaRPr sz="1300">
              <a:solidFill>
                <a:srgbClr val="40424E"/>
              </a:solidFill>
              <a:highlight>
                <a:srgbClr val="FFFFFF"/>
              </a:highlight>
              <a:latin typeface="Arial"/>
              <a:ea typeface="Arial"/>
              <a:cs typeface="Arial"/>
              <a:sym typeface="Arial"/>
            </a:endParaRPr>
          </a:p>
          <a:p>
            <a:pPr indent="0" lvl="0" marL="0" rtl="0" algn="l">
              <a:spcBef>
                <a:spcPts val="3600"/>
              </a:spcBef>
              <a:spcAft>
                <a:spcPts val="0"/>
              </a:spcAft>
              <a:buNone/>
            </a:pPr>
            <a:r>
              <a:t/>
            </a:r>
            <a:endParaRPr sz="1200">
              <a:latin typeface="Arial"/>
              <a:ea typeface="Arial"/>
              <a:cs typeface="Arial"/>
              <a:sym typeface="Arial"/>
            </a:endParaRPr>
          </a:p>
        </p:txBody>
      </p:sp>
      <p:pic>
        <p:nvPicPr>
          <p:cNvPr id="153" name="Google Shape;153;p30"/>
          <p:cNvPicPr preferRelativeResize="0"/>
          <p:nvPr/>
        </p:nvPicPr>
        <p:blipFill>
          <a:blip r:embed="rId3">
            <a:alphaModFix/>
          </a:blip>
          <a:stretch>
            <a:fillRect/>
          </a:stretch>
        </p:blipFill>
        <p:spPr>
          <a:xfrm>
            <a:off x="2803137" y="1908674"/>
            <a:ext cx="3066875" cy="2750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285050" y="173500"/>
            <a:ext cx="8514600" cy="2751600"/>
          </a:xfrm>
          <a:prstGeom prst="rect">
            <a:avLst/>
          </a:prstGeom>
        </p:spPr>
        <p:txBody>
          <a:bodyPr anchorCtr="0" anchor="ctr" bIns="91425" lIns="91425" spcFirstLastPara="1" rIns="91425" wrap="square" tIns="91425">
            <a:noAutofit/>
          </a:bodyPr>
          <a:lstStyle/>
          <a:p>
            <a:pPr indent="-323850" lvl="0" marL="685800" rtl="0" algn="l">
              <a:lnSpc>
                <a:spcPct val="158000"/>
              </a:lnSpc>
              <a:spcBef>
                <a:spcPts val="0"/>
              </a:spcBef>
              <a:spcAft>
                <a:spcPts val="0"/>
              </a:spcAft>
              <a:buClr>
                <a:srgbClr val="40424E"/>
              </a:buClr>
              <a:buSzPts val="1500"/>
              <a:buFont typeface="Arial"/>
              <a:buChar char="●"/>
            </a:pPr>
            <a:r>
              <a:rPr b="1" lang="en" sz="1500">
                <a:solidFill>
                  <a:srgbClr val="40424E"/>
                </a:solidFill>
                <a:highlight>
                  <a:srgbClr val="FFFFFF"/>
                </a:highlight>
                <a:latin typeface="Arial"/>
                <a:ea typeface="Arial"/>
                <a:cs typeface="Arial"/>
                <a:sym typeface="Arial"/>
              </a:rPr>
              <a:t>Reinforcement learning</a:t>
            </a:r>
            <a:r>
              <a:rPr lang="en" sz="1500">
                <a:solidFill>
                  <a:srgbClr val="40424E"/>
                </a:solidFill>
                <a:highlight>
                  <a:srgbClr val="FFFFFF"/>
                </a:highlight>
                <a:latin typeface="Arial"/>
                <a:ea typeface="Arial"/>
                <a:cs typeface="Arial"/>
                <a:sym typeface="Arial"/>
              </a:rPr>
              <a:t>: A computer program interacts with a dynamic environment in which it must perform a certain goal (such as driving a vehicle or playing a game against an opponent). The program is provided feedback in terms of rewards and punishments as it navigates its problem space.</a:t>
            </a:r>
            <a:endParaRPr sz="1500">
              <a:solidFill>
                <a:srgbClr val="40424E"/>
              </a:solidFill>
              <a:highlight>
                <a:srgbClr val="FFFFFF"/>
              </a:highlight>
              <a:latin typeface="Arial"/>
              <a:ea typeface="Arial"/>
              <a:cs typeface="Arial"/>
              <a:sym typeface="Arial"/>
            </a:endParaRPr>
          </a:p>
          <a:p>
            <a:pPr indent="0" lvl="0" marL="0" rtl="0" algn="l">
              <a:spcBef>
                <a:spcPts val="3600"/>
              </a:spcBef>
              <a:spcAft>
                <a:spcPts val="0"/>
              </a:spcAft>
              <a:buNone/>
            </a:pPr>
            <a:r>
              <a:t/>
            </a:r>
            <a:endParaRPr sz="1200">
              <a:latin typeface="Arial"/>
              <a:ea typeface="Arial"/>
              <a:cs typeface="Arial"/>
              <a:sym typeface="Arial"/>
            </a:endParaRPr>
          </a:p>
        </p:txBody>
      </p:sp>
      <p:pic>
        <p:nvPicPr>
          <p:cNvPr id="159" name="Google Shape;159;p31"/>
          <p:cNvPicPr preferRelativeResize="0"/>
          <p:nvPr/>
        </p:nvPicPr>
        <p:blipFill>
          <a:blip r:embed="rId3">
            <a:alphaModFix/>
          </a:blip>
          <a:stretch>
            <a:fillRect/>
          </a:stretch>
        </p:blipFill>
        <p:spPr>
          <a:xfrm>
            <a:off x="2690538" y="2270025"/>
            <a:ext cx="3703625" cy="243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Machine Learning?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327450" y="17665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Supervised Learning</a:t>
            </a:r>
            <a:endParaRPr/>
          </a:p>
        </p:txBody>
      </p:sp>
      <p:sp>
        <p:nvSpPr>
          <p:cNvPr id="165" name="Google Shape;165;p32"/>
          <p:cNvSpPr txBox="1"/>
          <p:nvPr>
            <p:ph idx="1" type="subTitle"/>
          </p:nvPr>
        </p:nvSpPr>
        <p:spPr>
          <a:xfrm>
            <a:off x="327450" y="323997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7350" lvl="0" marL="457200" rtl="0" algn="l">
              <a:spcBef>
                <a:spcPts val="0"/>
              </a:spcBef>
              <a:spcAft>
                <a:spcPts val="0"/>
              </a:spcAft>
              <a:buSzPts val="2500"/>
              <a:buChar char="●"/>
            </a:pPr>
            <a:r>
              <a:rPr lang="en" sz="2500"/>
              <a:t>Linear Regression</a:t>
            </a:r>
            <a:endParaRPr sz="2500"/>
          </a:p>
          <a:p>
            <a:pPr indent="-387350" lvl="0" marL="457200" rtl="0" algn="l">
              <a:spcBef>
                <a:spcPts val="0"/>
              </a:spcBef>
              <a:spcAft>
                <a:spcPts val="0"/>
              </a:spcAft>
              <a:buSzPts val="2500"/>
              <a:buChar char="●"/>
            </a:pPr>
            <a:r>
              <a:rPr lang="en" sz="2500"/>
              <a:t>Logistic Regression</a:t>
            </a:r>
            <a:endParaRPr sz="2500"/>
          </a:p>
          <a:p>
            <a:pPr indent="-387350" lvl="0" marL="457200" rtl="0" algn="l">
              <a:spcBef>
                <a:spcPts val="0"/>
              </a:spcBef>
              <a:spcAft>
                <a:spcPts val="0"/>
              </a:spcAft>
              <a:buSzPts val="2500"/>
              <a:buChar char="●"/>
            </a:pPr>
            <a:r>
              <a:rPr lang="en" sz="2500"/>
              <a:t>Support Vector Machines</a:t>
            </a:r>
            <a:endParaRPr sz="2500"/>
          </a:p>
          <a:p>
            <a:pPr indent="-387350" lvl="0" marL="457200" rtl="0" algn="l">
              <a:spcBef>
                <a:spcPts val="0"/>
              </a:spcBef>
              <a:spcAft>
                <a:spcPts val="0"/>
              </a:spcAft>
              <a:buSzPts val="2500"/>
              <a:buChar char="●"/>
            </a:pPr>
            <a:r>
              <a:rPr lang="en" sz="2500"/>
              <a:t>Naive Bayes</a:t>
            </a:r>
            <a:endParaRPr sz="2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Regression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5633750" y="555300"/>
            <a:ext cx="5604000" cy="67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4"/>
          <p:cNvSpPr txBox="1"/>
          <p:nvPr/>
        </p:nvSpPr>
        <p:spPr>
          <a:xfrm>
            <a:off x="355475" y="555300"/>
            <a:ext cx="85641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40424E"/>
              </a:buClr>
              <a:buSzPts val="2500"/>
              <a:buChar char="●"/>
            </a:pPr>
            <a:r>
              <a:rPr b="1" lang="en" sz="2500">
                <a:solidFill>
                  <a:srgbClr val="40424E"/>
                </a:solidFill>
                <a:highlight>
                  <a:srgbClr val="FFFFFF"/>
                </a:highlight>
              </a:rPr>
              <a:t>Linear Regression</a:t>
            </a:r>
            <a:r>
              <a:rPr lang="en" sz="2500">
                <a:solidFill>
                  <a:srgbClr val="40424E"/>
                </a:solidFill>
                <a:highlight>
                  <a:srgbClr val="FFFFFF"/>
                </a:highlight>
              </a:rPr>
              <a:t> is a machine learning algorithm based on </a:t>
            </a:r>
            <a:r>
              <a:rPr b="1" lang="en" sz="2500">
                <a:solidFill>
                  <a:srgbClr val="40424E"/>
                </a:solidFill>
                <a:highlight>
                  <a:srgbClr val="FFFFFF"/>
                </a:highlight>
              </a:rPr>
              <a:t>supervised learning</a:t>
            </a:r>
            <a:r>
              <a:rPr lang="en" sz="2500">
                <a:solidFill>
                  <a:srgbClr val="40424E"/>
                </a:solidFill>
                <a:highlight>
                  <a:srgbClr val="FFFFFF"/>
                </a:highlight>
              </a:rPr>
              <a:t>. </a:t>
            </a:r>
            <a:endParaRPr sz="2500">
              <a:solidFill>
                <a:srgbClr val="40424E"/>
              </a:solidFill>
              <a:highlight>
                <a:srgbClr val="FFFFFF"/>
              </a:highlight>
            </a:endParaRPr>
          </a:p>
          <a:p>
            <a:pPr indent="-387350" lvl="0" marL="457200" rtl="0" algn="l">
              <a:spcBef>
                <a:spcPts val="0"/>
              </a:spcBef>
              <a:spcAft>
                <a:spcPts val="0"/>
              </a:spcAft>
              <a:buClr>
                <a:srgbClr val="40424E"/>
              </a:buClr>
              <a:buSzPts val="2500"/>
              <a:buChar char="●"/>
            </a:pPr>
            <a:r>
              <a:rPr lang="en" sz="2500">
                <a:solidFill>
                  <a:srgbClr val="40424E"/>
                </a:solidFill>
                <a:highlight>
                  <a:srgbClr val="FFFFFF"/>
                </a:highlight>
              </a:rPr>
              <a:t>It performs a </a:t>
            </a:r>
            <a:r>
              <a:rPr b="1" lang="en" sz="2500">
                <a:solidFill>
                  <a:srgbClr val="40424E"/>
                </a:solidFill>
                <a:highlight>
                  <a:srgbClr val="FFFFFF"/>
                </a:highlight>
              </a:rPr>
              <a:t>regression task</a:t>
            </a:r>
            <a:r>
              <a:rPr lang="en" sz="2500">
                <a:solidFill>
                  <a:srgbClr val="40424E"/>
                </a:solidFill>
                <a:highlight>
                  <a:srgbClr val="FFFFFF"/>
                </a:highlight>
              </a:rPr>
              <a:t>. Regression models a target prediction value based on independent variables. </a:t>
            </a:r>
            <a:endParaRPr sz="2500">
              <a:solidFill>
                <a:srgbClr val="40424E"/>
              </a:solidFill>
              <a:highlight>
                <a:srgbClr val="FFFFFF"/>
              </a:highlight>
            </a:endParaRPr>
          </a:p>
          <a:p>
            <a:pPr indent="-387350" lvl="0" marL="457200" rtl="0" algn="l">
              <a:spcBef>
                <a:spcPts val="0"/>
              </a:spcBef>
              <a:spcAft>
                <a:spcPts val="0"/>
              </a:spcAft>
              <a:buClr>
                <a:srgbClr val="40424E"/>
              </a:buClr>
              <a:buSzPts val="2500"/>
              <a:buChar char="●"/>
            </a:pPr>
            <a:r>
              <a:rPr lang="en" sz="2500">
                <a:solidFill>
                  <a:srgbClr val="40424E"/>
                </a:solidFill>
                <a:highlight>
                  <a:srgbClr val="FFFFFF"/>
                </a:highlight>
              </a:rPr>
              <a:t>It is mostly used for finding out the relationship between variables and forecasting.</a:t>
            </a:r>
            <a:endParaRPr sz="2500">
              <a:solidFill>
                <a:srgbClr val="40424E"/>
              </a:solidFill>
              <a:highlight>
                <a:srgbClr val="FFFFFF"/>
              </a:highlight>
            </a:endParaRPr>
          </a:p>
          <a:p>
            <a:pPr indent="-387350" lvl="0" marL="457200" rtl="0" algn="l">
              <a:spcBef>
                <a:spcPts val="0"/>
              </a:spcBef>
              <a:spcAft>
                <a:spcPts val="0"/>
              </a:spcAft>
              <a:buClr>
                <a:srgbClr val="40424E"/>
              </a:buClr>
              <a:buSzPts val="2500"/>
              <a:buChar char="●"/>
            </a:pPr>
            <a:r>
              <a:rPr lang="en" sz="2500">
                <a:solidFill>
                  <a:srgbClr val="40424E"/>
                </a:solidFill>
                <a:highlight>
                  <a:srgbClr val="FFFFFF"/>
                </a:highlight>
              </a:rPr>
              <a:t>Different regression models differ based on – the kind of relationship between dependent and independent variables, they are considering and the number of independent variables being used</a:t>
            </a:r>
            <a:endParaRPr sz="2500">
              <a:solidFill>
                <a:srgbClr val="40424E"/>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246025" y="316200"/>
            <a:ext cx="4782600" cy="482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40424E"/>
                </a:solidFill>
                <a:highlight>
                  <a:srgbClr val="FFFFFF"/>
                </a:highlight>
                <a:latin typeface="Arial"/>
                <a:ea typeface="Arial"/>
                <a:cs typeface="Arial"/>
                <a:sym typeface="Arial"/>
              </a:rPr>
              <a:t>Linear regression performs the task to predict a dependent variable value (y) based on a given independent variable (x). So, this regression technique finds out a linear relationship between x (input) and y(output). Hence, the name is Linear Regression.</a:t>
            </a:r>
            <a:endParaRPr sz="2000">
              <a:solidFill>
                <a:srgbClr val="40424E"/>
              </a:solidFill>
              <a:highlight>
                <a:srgbClr val="FFFFFF"/>
              </a:highlight>
              <a:latin typeface="Arial"/>
              <a:ea typeface="Arial"/>
              <a:cs typeface="Arial"/>
              <a:sym typeface="Arial"/>
            </a:endParaRPr>
          </a:p>
          <a:p>
            <a:pPr indent="0" lvl="0" marL="0" rtl="0" algn="l">
              <a:spcBef>
                <a:spcPts val="0"/>
              </a:spcBef>
              <a:spcAft>
                <a:spcPts val="0"/>
              </a:spcAft>
              <a:buNone/>
            </a:pPr>
            <a:r>
              <a:rPr lang="en" sz="2000">
                <a:solidFill>
                  <a:srgbClr val="40424E"/>
                </a:solidFill>
                <a:highlight>
                  <a:srgbClr val="FFFFFF"/>
                </a:highlight>
                <a:latin typeface="Arial"/>
                <a:ea typeface="Arial"/>
                <a:cs typeface="Arial"/>
                <a:sym typeface="Arial"/>
              </a:rPr>
              <a:t>In the figure, X (input) is the work experience and Y (output) is the salary of a person. The regression line is the best fit line for our model.</a:t>
            </a:r>
            <a:endParaRPr sz="2200">
              <a:latin typeface="Arial"/>
              <a:ea typeface="Arial"/>
              <a:cs typeface="Arial"/>
              <a:sym typeface="Arial"/>
            </a:endParaRPr>
          </a:p>
        </p:txBody>
      </p:sp>
      <p:pic>
        <p:nvPicPr>
          <p:cNvPr id="183" name="Google Shape;183;p35"/>
          <p:cNvPicPr preferRelativeResize="0"/>
          <p:nvPr/>
        </p:nvPicPr>
        <p:blipFill>
          <a:blip r:embed="rId3">
            <a:alphaModFix/>
          </a:blip>
          <a:stretch>
            <a:fillRect/>
          </a:stretch>
        </p:blipFill>
        <p:spPr>
          <a:xfrm>
            <a:off x="4901750" y="1129375"/>
            <a:ext cx="4112175" cy="2731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type="title"/>
          </p:nvPr>
        </p:nvSpPr>
        <p:spPr>
          <a:xfrm>
            <a:off x="605150" y="0"/>
            <a:ext cx="8653800" cy="104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Hypothesis function for Linear Regression</a:t>
            </a:r>
            <a:endParaRPr sz="3000"/>
          </a:p>
        </p:txBody>
      </p:sp>
      <p:pic>
        <p:nvPicPr>
          <p:cNvPr id="189" name="Google Shape;189;p36"/>
          <p:cNvPicPr preferRelativeResize="0"/>
          <p:nvPr/>
        </p:nvPicPr>
        <p:blipFill>
          <a:blip r:embed="rId3">
            <a:alphaModFix/>
          </a:blip>
          <a:stretch>
            <a:fillRect/>
          </a:stretch>
        </p:blipFill>
        <p:spPr>
          <a:xfrm>
            <a:off x="1143750" y="1048800"/>
            <a:ext cx="6298524" cy="836600"/>
          </a:xfrm>
          <a:prstGeom prst="rect">
            <a:avLst/>
          </a:prstGeom>
          <a:noFill/>
          <a:ln>
            <a:noFill/>
          </a:ln>
        </p:spPr>
      </p:pic>
      <p:sp>
        <p:nvSpPr>
          <p:cNvPr id="190" name="Google Shape;190;p36"/>
          <p:cNvSpPr txBox="1"/>
          <p:nvPr/>
        </p:nvSpPr>
        <p:spPr>
          <a:xfrm>
            <a:off x="165300" y="2298750"/>
            <a:ext cx="8813400" cy="252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40424E"/>
                </a:solidFill>
                <a:highlight>
                  <a:srgbClr val="FFFFFF"/>
                </a:highlight>
              </a:rPr>
              <a:t>While training the model we are given :</a:t>
            </a:r>
            <a:endParaRPr sz="1500">
              <a:solidFill>
                <a:srgbClr val="40424E"/>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b="1" lang="en" sz="1500">
                <a:solidFill>
                  <a:srgbClr val="40424E"/>
                </a:solidFill>
                <a:highlight>
                  <a:srgbClr val="FFFFFF"/>
                </a:highlight>
              </a:rPr>
              <a:t>x:</a:t>
            </a:r>
            <a:r>
              <a:rPr lang="en" sz="1500">
                <a:solidFill>
                  <a:srgbClr val="40424E"/>
                </a:solidFill>
                <a:highlight>
                  <a:srgbClr val="FFFFFF"/>
                </a:highlight>
              </a:rPr>
              <a:t> input training data (univariate – one input variable(parameter))</a:t>
            </a:r>
            <a:endParaRPr sz="1500">
              <a:solidFill>
                <a:srgbClr val="40424E"/>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b="1" lang="en" sz="1500">
                <a:solidFill>
                  <a:srgbClr val="40424E"/>
                </a:solidFill>
                <a:highlight>
                  <a:srgbClr val="FFFFFF"/>
                </a:highlight>
              </a:rPr>
              <a:t>y:</a:t>
            </a:r>
            <a:r>
              <a:rPr lang="en" sz="1500">
                <a:solidFill>
                  <a:srgbClr val="40424E"/>
                </a:solidFill>
                <a:highlight>
                  <a:srgbClr val="FFFFFF"/>
                </a:highlight>
              </a:rPr>
              <a:t> labels to data (supervised learning)</a:t>
            </a:r>
            <a:endParaRPr sz="1500">
              <a:solidFill>
                <a:srgbClr val="40424E"/>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500">
                <a:solidFill>
                  <a:srgbClr val="40424E"/>
                </a:solidFill>
                <a:highlight>
                  <a:srgbClr val="FFFFFF"/>
                </a:highlight>
              </a:rPr>
              <a:t>When training the model – it fits the best line to predict the value of y for a given value of x. The model gets the best regression fit line by finding the best θ</a:t>
            </a:r>
            <a:r>
              <a:rPr lang="en" sz="1150">
                <a:solidFill>
                  <a:srgbClr val="40424E"/>
                </a:solidFill>
                <a:highlight>
                  <a:srgbClr val="FFFFFF"/>
                </a:highlight>
              </a:rPr>
              <a:t>1</a:t>
            </a:r>
            <a:r>
              <a:rPr lang="en" sz="1500">
                <a:solidFill>
                  <a:srgbClr val="40424E"/>
                </a:solidFill>
                <a:highlight>
                  <a:srgbClr val="FFFFFF"/>
                </a:highlight>
              </a:rPr>
              <a:t> and θ</a:t>
            </a:r>
            <a:r>
              <a:rPr lang="en" sz="1150">
                <a:solidFill>
                  <a:srgbClr val="40424E"/>
                </a:solidFill>
                <a:highlight>
                  <a:srgbClr val="FFFFFF"/>
                </a:highlight>
              </a:rPr>
              <a:t>2</a:t>
            </a:r>
            <a:r>
              <a:rPr lang="en" sz="1500">
                <a:solidFill>
                  <a:srgbClr val="40424E"/>
                </a:solidFill>
                <a:highlight>
                  <a:srgbClr val="FFFFFF"/>
                </a:highlight>
              </a:rPr>
              <a:t> values.</a:t>
            </a:r>
            <a:endParaRPr sz="1500">
              <a:solidFill>
                <a:srgbClr val="40424E"/>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b="1" lang="en" sz="1500">
                <a:solidFill>
                  <a:srgbClr val="40424E"/>
                </a:solidFill>
                <a:highlight>
                  <a:srgbClr val="FFFFFF"/>
                </a:highlight>
              </a:rPr>
              <a:t>θ</a:t>
            </a:r>
            <a:r>
              <a:rPr b="1" lang="en" sz="1150">
                <a:solidFill>
                  <a:srgbClr val="40424E"/>
                </a:solidFill>
                <a:highlight>
                  <a:srgbClr val="FFFFFF"/>
                </a:highlight>
              </a:rPr>
              <a:t>1</a:t>
            </a:r>
            <a:r>
              <a:rPr b="1" lang="en" sz="1500">
                <a:solidFill>
                  <a:srgbClr val="40424E"/>
                </a:solidFill>
                <a:highlight>
                  <a:srgbClr val="FFFFFF"/>
                </a:highlight>
              </a:rPr>
              <a:t>:</a:t>
            </a:r>
            <a:r>
              <a:rPr lang="en" sz="1500">
                <a:solidFill>
                  <a:srgbClr val="40424E"/>
                </a:solidFill>
                <a:highlight>
                  <a:srgbClr val="FFFFFF"/>
                </a:highlight>
              </a:rPr>
              <a:t> intercept</a:t>
            </a:r>
            <a:endParaRPr sz="1500">
              <a:solidFill>
                <a:srgbClr val="40424E"/>
              </a:solidFill>
              <a:highlight>
                <a:srgbClr val="FFFFFF"/>
              </a:highlight>
            </a:endParaRPr>
          </a:p>
          <a:p>
            <a:pPr indent="0" lvl="0" marL="0" rtl="0" algn="l">
              <a:lnSpc>
                <a:spcPct val="115000"/>
              </a:lnSpc>
              <a:spcBef>
                <a:spcPts val="800"/>
              </a:spcBef>
              <a:spcAft>
                <a:spcPts val="800"/>
              </a:spcAft>
              <a:buClr>
                <a:schemeClr val="dk1"/>
              </a:buClr>
              <a:buSzPts val="1100"/>
              <a:buFont typeface="Arial"/>
              <a:buNone/>
            </a:pPr>
            <a:r>
              <a:rPr b="1" lang="en" sz="1500">
                <a:solidFill>
                  <a:srgbClr val="40424E"/>
                </a:solidFill>
                <a:highlight>
                  <a:srgbClr val="FFFFFF"/>
                </a:highlight>
              </a:rPr>
              <a:t>θ</a:t>
            </a:r>
            <a:r>
              <a:rPr b="1" lang="en" sz="1150">
                <a:solidFill>
                  <a:srgbClr val="40424E"/>
                </a:solidFill>
                <a:highlight>
                  <a:srgbClr val="FFFFFF"/>
                </a:highlight>
              </a:rPr>
              <a:t>2</a:t>
            </a:r>
            <a:r>
              <a:rPr b="1" lang="en" sz="1500">
                <a:solidFill>
                  <a:srgbClr val="40424E"/>
                </a:solidFill>
                <a:highlight>
                  <a:srgbClr val="FFFFFF"/>
                </a:highlight>
              </a:rPr>
              <a:t>:</a:t>
            </a:r>
            <a:r>
              <a:rPr lang="en" sz="1500">
                <a:solidFill>
                  <a:srgbClr val="40424E"/>
                </a:solidFill>
                <a:highlight>
                  <a:srgbClr val="FFFFFF"/>
                </a:highlight>
              </a:rPr>
              <a:t> coefficient of x</a:t>
            </a:r>
            <a:endParaRPr sz="1500">
              <a:solidFill>
                <a:srgbClr val="40424E"/>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389675" y="0"/>
            <a:ext cx="7814100" cy="10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How to find the line with the best fit?</a:t>
            </a:r>
            <a:endParaRPr sz="3500"/>
          </a:p>
        </p:txBody>
      </p:sp>
      <p:sp>
        <p:nvSpPr>
          <p:cNvPr id="196" name="Google Shape;196;p37"/>
          <p:cNvSpPr txBox="1"/>
          <p:nvPr/>
        </p:nvSpPr>
        <p:spPr>
          <a:xfrm>
            <a:off x="217275" y="804575"/>
            <a:ext cx="8403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40424E"/>
                </a:solidFill>
                <a:highlight>
                  <a:srgbClr val="FFFFFF"/>
                </a:highlight>
              </a:rPr>
              <a:t> While training the model, the model calculates the cost function which measures the Root Mean Squared error between the predicted value (pred) and true value (y). The model targets to minimize the cost function. </a:t>
            </a:r>
            <a:endParaRPr sz="2300"/>
          </a:p>
        </p:txBody>
      </p:sp>
      <p:pic>
        <p:nvPicPr>
          <p:cNvPr id="197" name="Google Shape;197;p37"/>
          <p:cNvPicPr preferRelativeResize="0"/>
          <p:nvPr/>
        </p:nvPicPr>
        <p:blipFill>
          <a:blip r:embed="rId3">
            <a:alphaModFix/>
          </a:blip>
          <a:stretch>
            <a:fillRect/>
          </a:stretch>
        </p:blipFill>
        <p:spPr>
          <a:xfrm>
            <a:off x="755825" y="3789350"/>
            <a:ext cx="3209925" cy="866775"/>
          </a:xfrm>
          <a:prstGeom prst="rect">
            <a:avLst/>
          </a:prstGeom>
          <a:noFill/>
          <a:ln>
            <a:noFill/>
          </a:ln>
        </p:spPr>
      </p:pic>
      <p:pic>
        <p:nvPicPr>
          <p:cNvPr id="198" name="Google Shape;198;p37"/>
          <p:cNvPicPr preferRelativeResize="0"/>
          <p:nvPr/>
        </p:nvPicPr>
        <p:blipFill>
          <a:blip r:embed="rId4">
            <a:alphaModFix/>
          </a:blip>
          <a:stretch>
            <a:fillRect/>
          </a:stretch>
        </p:blipFill>
        <p:spPr>
          <a:xfrm>
            <a:off x="755825" y="2941625"/>
            <a:ext cx="2762250" cy="847725"/>
          </a:xfrm>
          <a:prstGeom prst="rect">
            <a:avLst/>
          </a:prstGeom>
          <a:noFill/>
          <a:ln>
            <a:noFill/>
          </a:ln>
        </p:spPr>
      </p:pic>
      <p:sp>
        <p:nvSpPr>
          <p:cNvPr id="199" name="Google Shape;199;p37"/>
          <p:cNvSpPr txBox="1"/>
          <p:nvPr/>
        </p:nvSpPr>
        <p:spPr>
          <a:xfrm>
            <a:off x="389675" y="2396450"/>
            <a:ext cx="264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rPr>
              <a:t>Cost Function (J):</a:t>
            </a:r>
            <a:endParaRPr sz="22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8"/>
          <p:cNvSpPr txBox="1"/>
          <p:nvPr>
            <p:ph type="title"/>
          </p:nvPr>
        </p:nvSpPr>
        <p:spPr>
          <a:xfrm>
            <a:off x="404050" y="124050"/>
            <a:ext cx="7699200" cy="7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Gradient Descent</a:t>
            </a:r>
            <a:endParaRPr sz="3000"/>
          </a:p>
        </p:txBody>
      </p:sp>
      <p:sp>
        <p:nvSpPr>
          <p:cNvPr id="205" name="Google Shape;205;p38"/>
          <p:cNvSpPr txBox="1"/>
          <p:nvPr/>
        </p:nvSpPr>
        <p:spPr>
          <a:xfrm>
            <a:off x="517200" y="905250"/>
            <a:ext cx="7699200" cy="3232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0424E"/>
              </a:buClr>
              <a:buSzPts val="1400"/>
              <a:buChar char="●"/>
            </a:pPr>
            <a:r>
              <a:rPr lang="en" sz="1800">
                <a:solidFill>
                  <a:srgbClr val="40424E"/>
                </a:solidFill>
                <a:highlight>
                  <a:srgbClr val="FFFFFF"/>
                </a:highlight>
              </a:rPr>
              <a:t>To minimize the cost function, the model needs to have the best value of </a:t>
            </a:r>
            <a:r>
              <a:rPr lang="en" sz="1500">
                <a:solidFill>
                  <a:srgbClr val="40424E"/>
                </a:solidFill>
                <a:highlight>
                  <a:srgbClr val="FFFFFF"/>
                </a:highlight>
              </a:rPr>
              <a:t>θ</a:t>
            </a:r>
            <a:r>
              <a:rPr lang="en" sz="1450">
                <a:solidFill>
                  <a:srgbClr val="40424E"/>
                </a:solidFill>
                <a:highlight>
                  <a:srgbClr val="FFFFFF"/>
                </a:highlight>
              </a:rPr>
              <a:t>1</a:t>
            </a:r>
            <a:r>
              <a:rPr lang="en" sz="1800">
                <a:solidFill>
                  <a:srgbClr val="40424E"/>
                </a:solidFill>
                <a:highlight>
                  <a:srgbClr val="FFFFFF"/>
                </a:highlight>
              </a:rPr>
              <a:t> and θ</a:t>
            </a:r>
            <a:r>
              <a:rPr lang="en" sz="1450">
                <a:solidFill>
                  <a:srgbClr val="40424E"/>
                </a:solidFill>
                <a:highlight>
                  <a:srgbClr val="FFFFFF"/>
                </a:highlight>
              </a:rPr>
              <a:t>2</a:t>
            </a:r>
            <a:r>
              <a:rPr lang="en" sz="1800">
                <a:solidFill>
                  <a:srgbClr val="40424E"/>
                </a:solidFill>
                <a:highlight>
                  <a:srgbClr val="FFFFFF"/>
                </a:highlight>
              </a:rPr>
              <a:t>. </a:t>
            </a:r>
            <a:endParaRPr sz="1800">
              <a:solidFill>
                <a:srgbClr val="40424E"/>
              </a:solidFill>
              <a:highlight>
                <a:srgbClr val="FFFFFF"/>
              </a:highlight>
            </a:endParaRPr>
          </a:p>
          <a:p>
            <a:pPr indent="-317500" lvl="0" marL="457200" rtl="0" algn="l">
              <a:spcBef>
                <a:spcPts val="0"/>
              </a:spcBef>
              <a:spcAft>
                <a:spcPts val="0"/>
              </a:spcAft>
              <a:buClr>
                <a:srgbClr val="40424E"/>
              </a:buClr>
              <a:buSzPts val="1400"/>
              <a:buChar char="●"/>
            </a:pPr>
            <a:r>
              <a:rPr lang="en" sz="1800">
                <a:solidFill>
                  <a:srgbClr val="40424E"/>
                </a:solidFill>
                <a:highlight>
                  <a:srgbClr val="FFFFFF"/>
                </a:highlight>
              </a:rPr>
              <a:t>Initially model selects </a:t>
            </a:r>
            <a:r>
              <a:rPr lang="en" sz="1500">
                <a:solidFill>
                  <a:srgbClr val="40424E"/>
                </a:solidFill>
                <a:highlight>
                  <a:srgbClr val="FFFFFF"/>
                </a:highlight>
              </a:rPr>
              <a:t>θ</a:t>
            </a:r>
            <a:r>
              <a:rPr lang="en" sz="1450">
                <a:solidFill>
                  <a:srgbClr val="40424E"/>
                </a:solidFill>
                <a:highlight>
                  <a:srgbClr val="FFFFFF"/>
                </a:highlight>
              </a:rPr>
              <a:t>1</a:t>
            </a:r>
            <a:r>
              <a:rPr lang="en" sz="1800">
                <a:solidFill>
                  <a:srgbClr val="40424E"/>
                </a:solidFill>
                <a:highlight>
                  <a:srgbClr val="FFFFFF"/>
                </a:highlight>
              </a:rPr>
              <a:t> and </a:t>
            </a:r>
            <a:r>
              <a:rPr lang="en" sz="1500">
                <a:solidFill>
                  <a:srgbClr val="40424E"/>
                </a:solidFill>
                <a:highlight>
                  <a:srgbClr val="FFFFFF"/>
                </a:highlight>
              </a:rPr>
              <a:t>θ</a:t>
            </a:r>
            <a:r>
              <a:rPr lang="en" sz="1450">
                <a:solidFill>
                  <a:srgbClr val="40424E"/>
                </a:solidFill>
                <a:highlight>
                  <a:srgbClr val="FFFFFF"/>
                </a:highlight>
              </a:rPr>
              <a:t>2</a:t>
            </a:r>
            <a:r>
              <a:rPr lang="en" sz="1800">
                <a:solidFill>
                  <a:srgbClr val="40424E"/>
                </a:solidFill>
                <a:highlight>
                  <a:srgbClr val="FFFFFF"/>
                </a:highlight>
              </a:rPr>
              <a:t> values randomly and then itertively update these value in order to minimize the cost function untill it reaches the minimum. </a:t>
            </a:r>
            <a:endParaRPr sz="1800">
              <a:solidFill>
                <a:srgbClr val="40424E"/>
              </a:solidFill>
              <a:highlight>
                <a:srgbClr val="FFFFFF"/>
              </a:highlight>
            </a:endParaRPr>
          </a:p>
          <a:p>
            <a:pPr indent="-317500" lvl="0" marL="457200" rtl="0" algn="l">
              <a:spcBef>
                <a:spcPts val="0"/>
              </a:spcBef>
              <a:spcAft>
                <a:spcPts val="0"/>
              </a:spcAft>
              <a:buClr>
                <a:srgbClr val="40424E"/>
              </a:buClr>
              <a:buSzPts val="1400"/>
              <a:buChar char="●"/>
            </a:pPr>
            <a:r>
              <a:rPr lang="en" sz="1800">
                <a:solidFill>
                  <a:srgbClr val="40424E"/>
                </a:solidFill>
                <a:highlight>
                  <a:srgbClr val="FFFFFF"/>
                </a:highlight>
              </a:rPr>
              <a:t>By the time model achieves the minimum cost function, it will have the best </a:t>
            </a:r>
            <a:r>
              <a:rPr lang="en" sz="1500">
                <a:solidFill>
                  <a:srgbClr val="40424E"/>
                </a:solidFill>
                <a:highlight>
                  <a:srgbClr val="FFFFFF"/>
                </a:highlight>
              </a:rPr>
              <a:t>θ</a:t>
            </a:r>
            <a:r>
              <a:rPr lang="en" sz="1450">
                <a:solidFill>
                  <a:srgbClr val="40424E"/>
                </a:solidFill>
                <a:highlight>
                  <a:srgbClr val="FFFFFF"/>
                </a:highlight>
              </a:rPr>
              <a:t>1</a:t>
            </a:r>
            <a:r>
              <a:rPr lang="en" sz="1800">
                <a:solidFill>
                  <a:srgbClr val="40424E"/>
                </a:solidFill>
                <a:highlight>
                  <a:srgbClr val="FFFFFF"/>
                </a:highlight>
              </a:rPr>
              <a:t> and </a:t>
            </a:r>
            <a:r>
              <a:rPr lang="en" sz="1500">
                <a:solidFill>
                  <a:srgbClr val="40424E"/>
                </a:solidFill>
                <a:highlight>
                  <a:srgbClr val="FFFFFF"/>
                </a:highlight>
              </a:rPr>
              <a:t>θ</a:t>
            </a:r>
            <a:r>
              <a:rPr lang="en" sz="1450">
                <a:solidFill>
                  <a:srgbClr val="40424E"/>
                </a:solidFill>
                <a:highlight>
                  <a:srgbClr val="FFFFFF"/>
                </a:highlight>
              </a:rPr>
              <a:t>2</a:t>
            </a:r>
            <a:r>
              <a:rPr lang="en" sz="1800">
                <a:solidFill>
                  <a:srgbClr val="40424E"/>
                </a:solidFill>
                <a:highlight>
                  <a:srgbClr val="FFFFFF"/>
                </a:highlight>
              </a:rPr>
              <a:t> values. </a:t>
            </a:r>
            <a:endParaRPr sz="1800">
              <a:solidFill>
                <a:srgbClr val="40424E"/>
              </a:solidFill>
              <a:highlight>
                <a:srgbClr val="FFFFFF"/>
              </a:highlight>
            </a:endParaRPr>
          </a:p>
          <a:p>
            <a:pPr indent="-317500" lvl="0" marL="457200" rtl="0" algn="l">
              <a:spcBef>
                <a:spcPts val="0"/>
              </a:spcBef>
              <a:spcAft>
                <a:spcPts val="0"/>
              </a:spcAft>
              <a:buClr>
                <a:srgbClr val="40424E"/>
              </a:buClr>
              <a:buSzPts val="1400"/>
              <a:buChar char="●"/>
            </a:pPr>
            <a:r>
              <a:rPr lang="en" sz="1800">
                <a:solidFill>
                  <a:srgbClr val="40424E"/>
                </a:solidFill>
                <a:highlight>
                  <a:srgbClr val="FFFFFF"/>
                </a:highlight>
              </a:rPr>
              <a:t>Using these finally updated values of </a:t>
            </a:r>
            <a:r>
              <a:rPr lang="en" sz="1500">
                <a:solidFill>
                  <a:srgbClr val="40424E"/>
                </a:solidFill>
                <a:highlight>
                  <a:srgbClr val="FFFFFF"/>
                </a:highlight>
              </a:rPr>
              <a:t>θ</a:t>
            </a:r>
            <a:r>
              <a:rPr lang="en" sz="1450">
                <a:solidFill>
                  <a:srgbClr val="40424E"/>
                </a:solidFill>
                <a:highlight>
                  <a:srgbClr val="FFFFFF"/>
                </a:highlight>
              </a:rPr>
              <a:t>1</a:t>
            </a:r>
            <a:r>
              <a:rPr lang="en" sz="1800">
                <a:solidFill>
                  <a:srgbClr val="40424E"/>
                </a:solidFill>
                <a:highlight>
                  <a:srgbClr val="FFFFFF"/>
                </a:highlight>
              </a:rPr>
              <a:t> and </a:t>
            </a:r>
            <a:r>
              <a:rPr lang="en" sz="1500">
                <a:solidFill>
                  <a:srgbClr val="40424E"/>
                </a:solidFill>
                <a:highlight>
                  <a:srgbClr val="FFFFFF"/>
                </a:highlight>
              </a:rPr>
              <a:t>θ</a:t>
            </a:r>
            <a:r>
              <a:rPr lang="en" sz="1450">
                <a:solidFill>
                  <a:srgbClr val="40424E"/>
                </a:solidFill>
                <a:highlight>
                  <a:srgbClr val="FFFFFF"/>
                </a:highlight>
              </a:rPr>
              <a:t>2</a:t>
            </a:r>
            <a:r>
              <a:rPr lang="en" sz="1800">
                <a:solidFill>
                  <a:srgbClr val="40424E"/>
                </a:solidFill>
                <a:highlight>
                  <a:srgbClr val="FFFFFF"/>
                </a:highlight>
              </a:rPr>
              <a:t> in the hypothesis equation of linear equation, model predicts the value of y in the best manner it can.</a:t>
            </a:r>
            <a:endParaRPr sz="1800">
              <a:solidFill>
                <a:srgbClr val="40424E"/>
              </a:solidFill>
              <a:highlight>
                <a:srgbClr val="FFFFFF"/>
              </a:highlight>
            </a:endParaRPr>
          </a:p>
          <a:p>
            <a:pPr indent="0" lvl="0" marL="0" rtl="0" algn="l">
              <a:spcBef>
                <a:spcPts val="0"/>
              </a:spcBef>
              <a:spcAft>
                <a:spcPts val="0"/>
              </a:spcAft>
              <a:buNone/>
            </a:pPr>
            <a:r>
              <a:rPr lang="en" sz="1800">
                <a:solidFill>
                  <a:srgbClr val="40424E"/>
                </a:solidFill>
                <a:highlight>
                  <a:srgbClr val="FFFFFF"/>
                </a:highlight>
              </a:rPr>
              <a:t>Therefore, the question arises – </a:t>
            </a:r>
            <a:r>
              <a:rPr b="1" lang="en" sz="1800">
                <a:solidFill>
                  <a:srgbClr val="40424E"/>
                </a:solidFill>
                <a:highlight>
                  <a:srgbClr val="FFFFFF"/>
                </a:highlight>
              </a:rPr>
              <a:t>How </a:t>
            </a:r>
            <a:r>
              <a:rPr lang="en" sz="1500">
                <a:solidFill>
                  <a:srgbClr val="40424E"/>
                </a:solidFill>
                <a:highlight>
                  <a:srgbClr val="FFFFFF"/>
                </a:highlight>
              </a:rPr>
              <a:t>θ</a:t>
            </a:r>
            <a:r>
              <a:rPr b="1" lang="en" sz="1450">
                <a:solidFill>
                  <a:srgbClr val="40424E"/>
                </a:solidFill>
                <a:highlight>
                  <a:srgbClr val="FFFFFF"/>
                </a:highlight>
              </a:rPr>
              <a:t>1</a:t>
            </a:r>
            <a:r>
              <a:rPr b="1" lang="en" sz="1800">
                <a:solidFill>
                  <a:srgbClr val="40424E"/>
                </a:solidFill>
                <a:highlight>
                  <a:srgbClr val="FFFFFF"/>
                </a:highlight>
              </a:rPr>
              <a:t> and </a:t>
            </a:r>
            <a:r>
              <a:rPr lang="en" sz="1500">
                <a:solidFill>
                  <a:srgbClr val="40424E"/>
                </a:solidFill>
                <a:highlight>
                  <a:srgbClr val="FFFFFF"/>
                </a:highlight>
              </a:rPr>
              <a:t>θ</a:t>
            </a:r>
            <a:r>
              <a:rPr b="1" lang="en" sz="1450">
                <a:solidFill>
                  <a:srgbClr val="40424E"/>
                </a:solidFill>
                <a:highlight>
                  <a:srgbClr val="FFFFFF"/>
                </a:highlight>
              </a:rPr>
              <a:t>2</a:t>
            </a:r>
            <a:r>
              <a:rPr b="1" lang="en" sz="1800">
                <a:solidFill>
                  <a:srgbClr val="40424E"/>
                </a:solidFill>
                <a:highlight>
                  <a:srgbClr val="FFFFFF"/>
                </a:highlight>
              </a:rPr>
              <a:t> values get updated ?</a:t>
            </a:r>
            <a:r>
              <a:rPr lang="en" sz="1800">
                <a:solidFill>
                  <a:srgbClr val="40424E"/>
                </a:solidFill>
                <a:highlight>
                  <a:srgbClr val="FFFFFF"/>
                </a:highlight>
              </a:rPr>
              <a:t> </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310540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urier New"/>
                <a:ea typeface="Courier New"/>
                <a:cs typeface="Courier New"/>
                <a:sym typeface="Courier New"/>
              </a:rPr>
              <a:t>-&gt; </a:t>
            </a:r>
            <a:r>
              <a:rPr lang="en" sz="1500">
                <a:solidFill>
                  <a:srgbClr val="40424E"/>
                </a:solidFill>
                <a:latin typeface="Arial"/>
                <a:ea typeface="Arial"/>
                <a:cs typeface="Arial"/>
                <a:sym typeface="Arial"/>
              </a:rPr>
              <a:t>θ</a:t>
            </a:r>
            <a:r>
              <a:rPr b="1" lang="en" sz="900">
                <a:solidFill>
                  <a:schemeClr val="dk1"/>
                </a:solidFill>
                <a:latin typeface="Courier New"/>
                <a:ea typeface="Courier New"/>
                <a:cs typeface="Courier New"/>
                <a:sym typeface="Courier New"/>
              </a:rPr>
              <a:t>j</a:t>
            </a:r>
            <a:r>
              <a:rPr b="1" lang="en" sz="1200">
                <a:solidFill>
                  <a:schemeClr val="dk1"/>
                </a:solidFill>
                <a:latin typeface="Courier New"/>
                <a:ea typeface="Courier New"/>
                <a:cs typeface="Courier New"/>
                <a:sym typeface="Courier New"/>
              </a:rPr>
              <a:t>     :</a:t>
            </a:r>
            <a:r>
              <a:rPr lang="en" sz="1200">
                <a:solidFill>
                  <a:schemeClr val="dk1"/>
                </a:solidFill>
                <a:latin typeface="Courier New"/>
                <a:ea typeface="Courier New"/>
                <a:cs typeface="Courier New"/>
                <a:sym typeface="Courier New"/>
              </a:rPr>
              <a:t> Weights of the hypothesis.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-&gt; </a:t>
            </a:r>
            <a:r>
              <a:rPr b="1" lang="en" sz="1200">
                <a:solidFill>
                  <a:schemeClr val="dk1"/>
                </a:solidFill>
                <a:latin typeface="Courier New"/>
                <a:ea typeface="Courier New"/>
                <a:cs typeface="Courier New"/>
                <a:sym typeface="Courier New"/>
              </a:rPr>
              <a:t>h</a:t>
            </a:r>
            <a:r>
              <a:rPr lang="en" sz="1500">
                <a:solidFill>
                  <a:srgbClr val="40424E"/>
                </a:solidFill>
                <a:latin typeface="Arial"/>
                <a:ea typeface="Arial"/>
                <a:cs typeface="Arial"/>
                <a:sym typeface="Arial"/>
              </a:rPr>
              <a:t>θ</a:t>
            </a:r>
            <a:r>
              <a:rPr b="1" lang="en" sz="1200">
                <a:solidFill>
                  <a:schemeClr val="dk1"/>
                </a:solidFill>
                <a:latin typeface="Courier New"/>
                <a:ea typeface="Courier New"/>
                <a:cs typeface="Courier New"/>
                <a:sym typeface="Courier New"/>
              </a:rPr>
              <a:t>(x</a:t>
            </a:r>
            <a:r>
              <a:rPr b="1" lang="en" sz="900">
                <a:solidFill>
                  <a:schemeClr val="dk1"/>
                </a:solidFill>
                <a:latin typeface="Courier New"/>
                <a:ea typeface="Courier New"/>
                <a:cs typeface="Courier New"/>
                <a:sym typeface="Courier New"/>
              </a:rPr>
              <a:t>i</a:t>
            </a:r>
            <a:r>
              <a:rPr b="1" lang="en" sz="1200">
                <a:solidFill>
                  <a:schemeClr val="dk1"/>
                </a:solidFill>
                <a:latin typeface="Courier New"/>
                <a:ea typeface="Courier New"/>
                <a:cs typeface="Courier New"/>
                <a:sym typeface="Courier New"/>
              </a:rPr>
              <a:t>) :</a:t>
            </a:r>
            <a:r>
              <a:rPr lang="en" sz="1200">
                <a:solidFill>
                  <a:schemeClr val="dk1"/>
                </a:solidFill>
                <a:latin typeface="Courier New"/>
                <a:ea typeface="Courier New"/>
                <a:cs typeface="Courier New"/>
                <a:sym typeface="Courier New"/>
              </a:rPr>
              <a:t> predicted y value for i</a:t>
            </a:r>
            <a:r>
              <a:rPr lang="en" sz="900">
                <a:solidFill>
                  <a:schemeClr val="dk1"/>
                </a:solidFill>
                <a:latin typeface="Courier New"/>
                <a:ea typeface="Courier New"/>
                <a:cs typeface="Courier New"/>
                <a:sym typeface="Courier New"/>
              </a:rPr>
              <a:t>th</a:t>
            </a:r>
            <a:r>
              <a:rPr lang="en" sz="1200">
                <a:solidFill>
                  <a:schemeClr val="dk1"/>
                </a:solidFill>
                <a:latin typeface="Courier New"/>
                <a:ea typeface="Courier New"/>
                <a:cs typeface="Courier New"/>
                <a:sym typeface="Courier New"/>
              </a:rPr>
              <a:t> input.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-&gt; </a:t>
            </a:r>
            <a:r>
              <a:rPr b="1" lang="en" sz="1200">
                <a:solidFill>
                  <a:schemeClr val="dk1"/>
                </a:solidFill>
                <a:latin typeface="Courier New"/>
                <a:ea typeface="Courier New"/>
                <a:cs typeface="Courier New"/>
                <a:sym typeface="Courier New"/>
              </a:rPr>
              <a:t>j     : </a:t>
            </a:r>
            <a:r>
              <a:rPr lang="en" sz="1200">
                <a:solidFill>
                  <a:schemeClr val="dk1"/>
                </a:solidFill>
                <a:latin typeface="Courier New"/>
                <a:ea typeface="Courier New"/>
                <a:cs typeface="Courier New"/>
                <a:sym typeface="Courier New"/>
              </a:rPr>
              <a:t>Feature index number (can be 0, 1, 2, ...., n).</a:t>
            </a:r>
            <a:endParaRPr sz="1200">
              <a:solidFill>
                <a:schemeClr val="dk1"/>
              </a:solidFill>
              <a:latin typeface="Courier New"/>
              <a:ea typeface="Courier New"/>
              <a:cs typeface="Courier New"/>
              <a:sym typeface="Courier New"/>
            </a:endParaRPr>
          </a:p>
          <a:p>
            <a:pPr indent="0" lvl="0" marL="0" marR="190500" rtl="0" algn="l">
              <a:lnSpc>
                <a:spcPct val="115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-&gt; alpha</a:t>
            </a:r>
            <a:r>
              <a:rPr b="1" lang="en" sz="1200">
                <a:solidFill>
                  <a:schemeClr val="dk1"/>
                </a:solidFill>
                <a:latin typeface="Courier New"/>
                <a:ea typeface="Courier New"/>
                <a:cs typeface="Courier New"/>
                <a:sym typeface="Courier New"/>
              </a:rPr>
              <a:t> </a:t>
            </a:r>
            <a:r>
              <a:rPr b="1" lang="en" sz="1200">
                <a:solidFill>
                  <a:schemeClr val="dk1"/>
                </a:solidFill>
                <a:latin typeface="Courier New"/>
                <a:ea typeface="Courier New"/>
                <a:cs typeface="Courier New"/>
                <a:sym typeface="Courier New"/>
              </a:rPr>
              <a:t> </a:t>
            </a:r>
            <a:r>
              <a:rPr b="1" lang="en" sz="1200">
                <a:solidFill>
                  <a:schemeClr val="dk1"/>
                </a:solidFill>
                <a:latin typeface="Courier New"/>
                <a:ea typeface="Courier New"/>
                <a:cs typeface="Courier New"/>
                <a:sym typeface="Courier New"/>
              </a:rPr>
              <a:t>   :</a:t>
            </a:r>
            <a:r>
              <a:rPr lang="en" sz="1200">
                <a:solidFill>
                  <a:schemeClr val="dk1"/>
                </a:solidFill>
                <a:latin typeface="Courier New"/>
                <a:ea typeface="Courier New"/>
                <a:cs typeface="Courier New"/>
                <a:sym typeface="Courier New"/>
              </a:rPr>
              <a:t> Learning Rate of Gradient Descent.</a:t>
            </a:r>
            <a:endParaRPr sz="1200">
              <a:solidFill>
                <a:schemeClr val="dk1"/>
              </a:solidFill>
              <a:latin typeface="Courier New"/>
              <a:ea typeface="Courier New"/>
              <a:cs typeface="Courier New"/>
              <a:sym typeface="Courier New"/>
            </a:endParaRPr>
          </a:p>
          <a:p>
            <a:pPr indent="0" lvl="0" marL="0" rtl="0" algn="l">
              <a:spcBef>
                <a:spcPts val="800"/>
              </a:spcBef>
              <a:spcAft>
                <a:spcPts val="0"/>
              </a:spcAft>
              <a:buNone/>
            </a:pPr>
            <a:r>
              <a:t/>
            </a:r>
            <a:endParaRPr sz="1200">
              <a:latin typeface="Arial"/>
              <a:ea typeface="Arial"/>
              <a:cs typeface="Arial"/>
              <a:sym typeface="Arial"/>
            </a:endParaRPr>
          </a:p>
        </p:txBody>
      </p:sp>
      <p:pic>
        <p:nvPicPr>
          <p:cNvPr id="211" name="Google Shape;211;p39"/>
          <p:cNvPicPr preferRelativeResize="0"/>
          <p:nvPr/>
        </p:nvPicPr>
        <p:blipFill>
          <a:blip r:embed="rId3">
            <a:alphaModFix/>
          </a:blip>
          <a:stretch>
            <a:fillRect/>
          </a:stretch>
        </p:blipFill>
        <p:spPr>
          <a:xfrm>
            <a:off x="383975" y="720688"/>
            <a:ext cx="2390874" cy="3702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0"/>
          <p:cNvSpPr txBox="1"/>
          <p:nvPr>
            <p:ph type="title"/>
          </p:nvPr>
        </p:nvSpPr>
        <p:spPr>
          <a:xfrm>
            <a:off x="547350" y="756375"/>
            <a:ext cx="8049300" cy="19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40424E"/>
                </a:solidFill>
                <a:highlight>
                  <a:srgbClr val="FFFFFF"/>
                </a:highlight>
                <a:latin typeface="Arial"/>
                <a:ea typeface="Arial"/>
                <a:cs typeface="Arial"/>
                <a:sym typeface="Arial"/>
              </a:rPr>
              <a:t>We graph cost function as a function of parameter estimates i.e. parameter range of our hypothesis function and the cost resulting from selecting a particular set of parameters. We move downward towards pits in the graph, to find the minimum value. Way to do this is taking derivative of cost function as explained in the previous slide.</a:t>
            </a:r>
            <a:endParaRPr sz="1300">
              <a:solidFill>
                <a:srgbClr val="40424E"/>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300">
                <a:solidFill>
                  <a:srgbClr val="40424E"/>
                </a:solidFill>
                <a:highlight>
                  <a:srgbClr val="FFFFFF"/>
                </a:highlight>
                <a:latin typeface="Arial"/>
                <a:ea typeface="Arial"/>
                <a:cs typeface="Arial"/>
                <a:sym typeface="Arial"/>
              </a:rPr>
              <a:t>In the Gradient Descent algorithm, one can infer two points : </a:t>
            </a:r>
            <a:endParaRPr sz="1300">
              <a:solidFill>
                <a:srgbClr val="40424E"/>
              </a:solidFill>
              <a:highlight>
                <a:srgbClr val="FFFFFF"/>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 sz="1300">
                <a:solidFill>
                  <a:srgbClr val="40424E"/>
                </a:solidFill>
                <a:highlight>
                  <a:srgbClr val="FFFFFF"/>
                </a:highlight>
                <a:latin typeface="Arial"/>
                <a:ea typeface="Arial"/>
                <a:cs typeface="Arial"/>
                <a:sym typeface="Arial"/>
              </a:rPr>
              <a:t> </a:t>
            </a:r>
            <a:endParaRPr sz="1300">
              <a:solidFill>
                <a:srgbClr val="40424E"/>
              </a:solidFill>
              <a:highlight>
                <a:srgbClr val="FFFFFF"/>
              </a:highlight>
              <a:latin typeface="Arial"/>
              <a:ea typeface="Arial"/>
              <a:cs typeface="Arial"/>
              <a:sym typeface="Arial"/>
            </a:endParaRPr>
          </a:p>
          <a:p>
            <a:pPr indent="-311150" lvl="0" marL="685800" rtl="0" algn="l">
              <a:lnSpc>
                <a:spcPct val="158000"/>
              </a:lnSpc>
              <a:spcBef>
                <a:spcPts val="800"/>
              </a:spcBef>
              <a:spcAft>
                <a:spcPts val="0"/>
              </a:spcAft>
              <a:buClr>
                <a:srgbClr val="40424E"/>
              </a:buClr>
              <a:buSzPts val="1300"/>
              <a:buFont typeface="Arial"/>
              <a:buAutoNum type="arabicPeriod"/>
            </a:pPr>
            <a:r>
              <a:rPr b="1" lang="en" sz="1300">
                <a:solidFill>
                  <a:srgbClr val="40424E"/>
                </a:solidFill>
                <a:highlight>
                  <a:srgbClr val="FFFFFF"/>
                </a:highlight>
                <a:latin typeface="Arial"/>
                <a:ea typeface="Arial"/>
                <a:cs typeface="Arial"/>
                <a:sym typeface="Arial"/>
              </a:rPr>
              <a:t>If slope is +ve</a:t>
            </a:r>
            <a:r>
              <a:rPr lang="en" sz="1300">
                <a:solidFill>
                  <a:srgbClr val="40424E"/>
                </a:solidFill>
                <a:highlight>
                  <a:srgbClr val="FFFFFF"/>
                </a:highlight>
                <a:latin typeface="Arial"/>
                <a:ea typeface="Arial"/>
                <a:cs typeface="Arial"/>
                <a:sym typeface="Arial"/>
              </a:rPr>
              <a:t> : </a:t>
            </a:r>
            <a:r>
              <a:rPr lang="en" sz="1500">
                <a:solidFill>
                  <a:srgbClr val="40424E"/>
                </a:solidFill>
                <a:highlight>
                  <a:srgbClr val="FFFFFF"/>
                </a:highlight>
                <a:latin typeface="Arial"/>
                <a:ea typeface="Arial"/>
                <a:cs typeface="Arial"/>
                <a:sym typeface="Arial"/>
              </a:rPr>
              <a:t>θ</a:t>
            </a:r>
            <a:r>
              <a:rPr lang="en" sz="1300">
                <a:solidFill>
                  <a:srgbClr val="40424E"/>
                </a:solidFill>
                <a:highlight>
                  <a:srgbClr val="FFFFFF"/>
                </a:highlight>
                <a:latin typeface="Arial"/>
                <a:ea typeface="Arial"/>
                <a:cs typeface="Arial"/>
                <a:sym typeface="Arial"/>
              </a:rPr>
              <a:t>j = </a:t>
            </a:r>
            <a:r>
              <a:rPr lang="en" sz="1500">
                <a:solidFill>
                  <a:srgbClr val="40424E"/>
                </a:solidFill>
                <a:highlight>
                  <a:srgbClr val="FFFFFF"/>
                </a:highlight>
                <a:latin typeface="Arial"/>
                <a:ea typeface="Arial"/>
                <a:cs typeface="Arial"/>
                <a:sym typeface="Arial"/>
              </a:rPr>
              <a:t>θ</a:t>
            </a:r>
            <a:r>
              <a:rPr lang="en" sz="1300">
                <a:solidFill>
                  <a:srgbClr val="40424E"/>
                </a:solidFill>
                <a:highlight>
                  <a:srgbClr val="FFFFFF"/>
                </a:highlight>
                <a:latin typeface="Arial"/>
                <a:ea typeface="Arial"/>
                <a:cs typeface="Arial"/>
                <a:sym typeface="Arial"/>
              </a:rPr>
              <a:t>j – (+ve value). Hence value of </a:t>
            </a:r>
            <a:r>
              <a:rPr lang="en" sz="1500">
                <a:solidFill>
                  <a:srgbClr val="40424E"/>
                </a:solidFill>
                <a:highlight>
                  <a:srgbClr val="FFFFFF"/>
                </a:highlight>
                <a:latin typeface="Arial"/>
                <a:ea typeface="Arial"/>
                <a:cs typeface="Arial"/>
                <a:sym typeface="Arial"/>
              </a:rPr>
              <a:t>θ</a:t>
            </a:r>
            <a:r>
              <a:rPr lang="en" sz="1300">
                <a:solidFill>
                  <a:srgbClr val="40424E"/>
                </a:solidFill>
                <a:highlight>
                  <a:srgbClr val="FFFFFF"/>
                </a:highlight>
                <a:latin typeface="Arial"/>
                <a:ea typeface="Arial"/>
                <a:cs typeface="Arial"/>
                <a:sym typeface="Arial"/>
              </a:rPr>
              <a:t>j decreases.</a:t>
            </a:r>
            <a:endParaRPr sz="1300">
              <a:solidFill>
                <a:srgbClr val="40424E"/>
              </a:solidFill>
              <a:highlight>
                <a:srgbClr val="FFFFFF"/>
              </a:highlight>
              <a:latin typeface="Arial"/>
              <a:ea typeface="Arial"/>
              <a:cs typeface="Arial"/>
              <a:sym typeface="Arial"/>
            </a:endParaRPr>
          </a:p>
          <a:p>
            <a:pPr indent="-311150" lvl="0" marL="685800" rtl="0" algn="l">
              <a:lnSpc>
                <a:spcPct val="158000"/>
              </a:lnSpc>
              <a:spcBef>
                <a:spcPts val="0"/>
              </a:spcBef>
              <a:spcAft>
                <a:spcPts val="0"/>
              </a:spcAft>
              <a:buClr>
                <a:srgbClr val="40424E"/>
              </a:buClr>
              <a:buSzPts val="1300"/>
              <a:buFont typeface="Arial"/>
              <a:buAutoNum type="arabicPeriod"/>
            </a:pPr>
            <a:r>
              <a:rPr b="1" lang="en" sz="1300">
                <a:solidFill>
                  <a:srgbClr val="40424E"/>
                </a:solidFill>
                <a:highlight>
                  <a:srgbClr val="FFFFFF"/>
                </a:highlight>
                <a:latin typeface="Arial"/>
                <a:ea typeface="Arial"/>
                <a:cs typeface="Arial"/>
                <a:sym typeface="Arial"/>
              </a:rPr>
              <a:t>If slope is -ve</a:t>
            </a:r>
            <a:r>
              <a:rPr lang="en" sz="1300">
                <a:solidFill>
                  <a:srgbClr val="40424E"/>
                </a:solidFill>
                <a:highlight>
                  <a:srgbClr val="FFFFFF"/>
                </a:highlight>
                <a:latin typeface="Arial"/>
                <a:ea typeface="Arial"/>
                <a:cs typeface="Arial"/>
                <a:sym typeface="Arial"/>
              </a:rPr>
              <a:t> : </a:t>
            </a:r>
            <a:r>
              <a:rPr lang="en" sz="1500">
                <a:solidFill>
                  <a:srgbClr val="40424E"/>
                </a:solidFill>
                <a:highlight>
                  <a:srgbClr val="FFFFFF"/>
                </a:highlight>
                <a:latin typeface="Arial"/>
                <a:ea typeface="Arial"/>
                <a:cs typeface="Arial"/>
                <a:sym typeface="Arial"/>
              </a:rPr>
              <a:t>θ</a:t>
            </a:r>
            <a:r>
              <a:rPr lang="en" sz="1300">
                <a:solidFill>
                  <a:srgbClr val="40424E"/>
                </a:solidFill>
                <a:highlight>
                  <a:srgbClr val="FFFFFF"/>
                </a:highlight>
                <a:latin typeface="Arial"/>
                <a:ea typeface="Arial"/>
                <a:cs typeface="Arial"/>
                <a:sym typeface="Arial"/>
              </a:rPr>
              <a:t>j = </a:t>
            </a:r>
            <a:r>
              <a:rPr lang="en" sz="1500">
                <a:solidFill>
                  <a:srgbClr val="40424E"/>
                </a:solidFill>
                <a:highlight>
                  <a:srgbClr val="FFFFFF"/>
                </a:highlight>
                <a:latin typeface="Arial"/>
                <a:ea typeface="Arial"/>
                <a:cs typeface="Arial"/>
                <a:sym typeface="Arial"/>
              </a:rPr>
              <a:t>θ</a:t>
            </a:r>
            <a:r>
              <a:rPr lang="en" sz="1300">
                <a:solidFill>
                  <a:srgbClr val="40424E"/>
                </a:solidFill>
                <a:highlight>
                  <a:srgbClr val="FFFFFF"/>
                </a:highlight>
                <a:latin typeface="Arial"/>
                <a:ea typeface="Arial"/>
                <a:cs typeface="Arial"/>
                <a:sym typeface="Arial"/>
              </a:rPr>
              <a:t>j – (-ve value). Hence value of </a:t>
            </a:r>
            <a:r>
              <a:rPr lang="en" sz="1500">
                <a:solidFill>
                  <a:srgbClr val="40424E"/>
                </a:solidFill>
                <a:highlight>
                  <a:srgbClr val="FFFFFF"/>
                </a:highlight>
                <a:latin typeface="Arial"/>
                <a:ea typeface="Arial"/>
                <a:cs typeface="Arial"/>
                <a:sym typeface="Arial"/>
              </a:rPr>
              <a:t>θ</a:t>
            </a:r>
            <a:r>
              <a:rPr lang="en" sz="1300">
                <a:solidFill>
                  <a:srgbClr val="40424E"/>
                </a:solidFill>
                <a:highlight>
                  <a:srgbClr val="FFFFFF"/>
                </a:highlight>
                <a:latin typeface="Arial"/>
                <a:ea typeface="Arial"/>
                <a:cs typeface="Arial"/>
                <a:sym typeface="Arial"/>
              </a:rPr>
              <a:t>j increases.</a:t>
            </a:r>
            <a:endParaRPr sz="1300">
              <a:solidFill>
                <a:srgbClr val="40424E"/>
              </a:solidFill>
              <a:highlight>
                <a:srgbClr val="FFFFFF"/>
              </a:highlight>
              <a:latin typeface="Arial"/>
              <a:ea typeface="Arial"/>
              <a:cs typeface="Arial"/>
              <a:sym typeface="Arial"/>
            </a:endParaRPr>
          </a:p>
          <a:p>
            <a:pPr indent="0" lvl="0" marL="0" rtl="0" algn="l">
              <a:spcBef>
                <a:spcPts val="3600"/>
              </a:spcBef>
              <a:spcAft>
                <a:spcPts val="0"/>
              </a:spcAft>
              <a:buNone/>
            </a:pPr>
            <a:r>
              <a:t/>
            </a:r>
            <a:endParaRPr sz="1500">
              <a:solidFill>
                <a:srgbClr val="40424E"/>
              </a:solidFill>
              <a:highlight>
                <a:srgbClr val="FFFFFF"/>
              </a:highlight>
              <a:latin typeface="Arial"/>
              <a:ea typeface="Arial"/>
              <a:cs typeface="Arial"/>
              <a:sym typeface="Arial"/>
            </a:endParaRPr>
          </a:p>
        </p:txBody>
      </p:sp>
      <p:pic>
        <p:nvPicPr>
          <p:cNvPr id="217" name="Google Shape;217;p40"/>
          <p:cNvPicPr preferRelativeResize="0"/>
          <p:nvPr/>
        </p:nvPicPr>
        <p:blipFill>
          <a:blip r:embed="rId3">
            <a:alphaModFix/>
          </a:blip>
          <a:stretch>
            <a:fillRect/>
          </a:stretch>
        </p:blipFill>
        <p:spPr>
          <a:xfrm>
            <a:off x="2269050" y="2471175"/>
            <a:ext cx="4289792" cy="2324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1"/>
          <p:cNvSpPr txBox="1"/>
          <p:nvPr>
            <p:ph type="title"/>
          </p:nvPr>
        </p:nvSpPr>
        <p:spPr>
          <a:xfrm>
            <a:off x="215500" y="301725"/>
            <a:ext cx="5878800" cy="431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40424E"/>
                </a:solidFill>
                <a:highlight>
                  <a:srgbClr val="FFFFFF"/>
                </a:highlight>
                <a:latin typeface="Arial"/>
                <a:ea typeface="Arial"/>
                <a:cs typeface="Arial"/>
                <a:sym typeface="Arial"/>
              </a:rPr>
              <a:t>The choice of correct learning rate is very important as it ensures that Gradient Descent converges in a reasonable time. :</a:t>
            </a:r>
            <a:endParaRPr sz="2000">
              <a:solidFill>
                <a:srgbClr val="40424E"/>
              </a:solidFill>
              <a:highlight>
                <a:srgbClr val="FFFFFF"/>
              </a:highlight>
              <a:latin typeface="Arial"/>
              <a:ea typeface="Arial"/>
              <a:cs typeface="Arial"/>
              <a:sym typeface="Arial"/>
            </a:endParaRPr>
          </a:p>
          <a:p>
            <a:pPr indent="-355600" lvl="0" marL="457200" rtl="0" algn="l">
              <a:spcBef>
                <a:spcPts val="0"/>
              </a:spcBef>
              <a:spcAft>
                <a:spcPts val="0"/>
              </a:spcAft>
              <a:buClr>
                <a:srgbClr val="40424E"/>
              </a:buClr>
              <a:buSzPts val="2000"/>
              <a:buFont typeface="Arial"/>
              <a:buChar char="●"/>
            </a:pPr>
            <a:r>
              <a:rPr lang="en" sz="2000">
                <a:solidFill>
                  <a:srgbClr val="40424E"/>
                </a:solidFill>
                <a:highlight>
                  <a:srgbClr val="FFFFFF"/>
                </a:highlight>
                <a:latin typeface="Arial"/>
                <a:ea typeface="Arial"/>
                <a:cs typeface="Arial"/>
                <a:sym typeface="Arial"/>
              </a:rPr>
              <a:t>If we choose </a:t>
            </a:r>
            <a:r>
              <a:rPr b="1" lang="en" sz="2000">
                <a:solidFill>
                  <a:srgbClr val="40424E"/>
                </a:solidFill>
                <a:highlight>
                  <a:srgbClr val="FFFFFF"/>
                </a:highlight>
                <a:latin typeface="Arial"/>
                <a:ea typeface="Arial"/>
                <a:cs typeface="Arial"/>
                <a:sym typeface="Arial"/>
              </a:rPr>
              <a:t>alpha to be very large</a:t>
            </a:r>
            <a:r>
              <a:rPr lang="en" sz="2000">
                <a:solidFill>
                  <a:srgbClr val="40424E"/>
                </a:solidFill>
                <a:highlight>
                  <a:srgbClr val="FFFFFF"/>
                </a:highlight>
                <a:latin typeface="Arial"/>
                <a:ea typeface="Arial"/>
                <a:cs typeface="Arial"/>
                <a:sym typeface="Arial"/>
              </a:rPr>
              <a:t>, Gradient Descent can overshoot the minimum. It may fail to converge or even diverge.</a:t>
            </a:r>
            <a:endParaRPr sz="2000">
              <a:solidFill>
                <a:srgbClr val="40424E"/>
              </a:solidFill>
              <a:highlight>
                <a:srgbClr val="FFFFFF"/>
              </a:highlight>
              <a:latin typeface="Arial"/>
              <a:ea typeface="Arial"/>
              <a:cs typeface="Arial"/>
              <a:sym typeface="Arial"/>
            </a:endParaRPr>
          </a:p>
          <a:p>
            <a:pPr indent="-355600" lvl="0" marL="457200" rtl="0" algn="l">
              <a:spcBef>
                <a:spcPts val="0"/>
              </a:spcBef>
              <a:spcAft>
                <a:spcPts val="0"/>
              </a:spcAft>
              <a:buClr>
                <a:srgbClr val="40424E"/>
              </a:buClr>
              <a:buSzPts val="2000"/>
              <a:buFont typeface="Arial"/>
              <a:buChar char="●"/>
            </a:pPr>
            <a:r>
              <a:rPr lang="en" sz="2000">
                <a:solidFill>
                  <a:srgbClr val="40424E"/>
                </a:solidFill>
                <a:highlight>
                  <a:srgbClr val="FFFFFF"/>
                </a:highlight>
                <a:latin typeface="Arial"/>
                <a:ea typeface="Arial"/>
                <a:cs typeface="Arial"/>
                <a:sym typeface="Arial"/>
              </a:rPr>
              <a:t>If we choose alpha to be very small, Gradient Descent will take small steps to reach local minima and will take a longer time to reach minima. </a:t>
            </a:r>
            <a:endParaRPr sz="2000">
              <a:solidFill>
                <a:srgbClr val="40424E"/>
              </a:solidFill>
              <a:highlight>
                <a:srgbClr val="FFFFFF"/>
              </a:highlight>
              <a:latin typeface="Arial"/>
              <a:ea typeface="Arial"/>
              <a:cs typeface="Arial"/>
              <a:sym typeface="Arial"/>
            </a:endParaRPr>
          </a:p>
        </p:txBody>
      </p:sp>
      <p:pic>
        <p:nvPicPr>
          <p:cNvPr id="223" name="Google Shape;223;p41"/>
          <p:cNvPicPr preferRelativeResize="0"/>
          <p:nvPr/>
        </p:nvPicPr>
        <p:blipFill>
          <a:blip r:embed="rId3">
            <a:alphaModFix/>
          </a:blip>
          <a:stretch>
            <a:fillRect/>
          </a:stretch>
        </p:blipFill>
        <p:spPr>
          <a:xfrm>
            <a:off x="6356900" y="301725"/>
            <a:ext cx="2286000" cy="1990725"/>
          </a:xfrm>
          <a:prstGeom prst="rect">
            <a:avLst/>
          </a:prstGeom>
          <a:noFill/>
          <a:ln>
            <a:noFill/>
          </a:ln>
        </p:spPr>
      </p:pic>
      <p:pic>
        <p:nvPicPr>
          <p:cNvPr id="224" name="Google Shape;224;p41"/>
          <p:cNvPicPr preferRelativeResize="0"/>
          <p:nvPr/>
        </p:nvPicPr>
        <p:blipFill>
          <a:blip r:embed="rId4">
            <a:alphaModFix/>
          </a:blip>
          <a:stretch>
            <a:fillRect/>
          </a:stretch>
        </p:blipFill>
        <p:spPr>
          <a:xfrm>
            <a:off x="6375950" y="2674125"/>
            <a:ext cx="2247900" cy="194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rot="-122">
            <a:off x="361500" y="582525"/>
            <a:ext cx="8421000" cy="63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 name="Google Shape;71;p15"/>
          <p:cNvSpPr txBox="1"/>
          <p:nvPr/>
        </p:nvSpPr>
        <p:spPr>
          <a:xfrm>
            <a:off x="407700" y="786300"/>
            <a:ext cx="83286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highlight>
                  <a:schemeClr val="lt1"/>
                </a:highlight>
              </a:rPr>
              <a:t>Field of study that gives computers the capability to learn without being explicitly programmed.</a:t>
            </a:r>
            <a:endParaRPr sz="2000">
              <a:highlight>
                <a:schemeClr val="lt1"/>
              </a:highlight>
            </a:endParaRPr>
          </a:p>
          <a:p>
            <a:pPr indent="0" lvl="0" marL="0" rtl="0" algn="l">
              <a:spcBef>
                <a:spcPts val="0"/>
              </a:spcBef>
              <a:spcAft>
                <a:spcPts val="0"/>
              </a:spcAft>
              <a:buNone/>
            </a:pPr>
            <a:r>
              <a:t/>
            </a:r>
            <a:endParaRPr sz="2000">
              <a:highlight>
                <a:schemeClr val="lt1"/>
              </a:highlight>
            </a:endParaRPr>
          </a:p>
          <a:p>
            <a:pPr indent="0" lvl="0" marL="0" rtl="0" algn="l">
              <a:spcBef>
                <a:spcPts val="0"/>
              </a:spcBef>
              <a:spcAft>
                <a:spcPts val="0"/>
              </a:spcAft>
              <a:buNone/>
            </a:pPr>
            <a:r>
              <a:rPr lang="en" sz="2000">
                <a:highlight>
                  <a:schemeClr val="lt1"/>
                </a:highlight>
              </a:rPr>
              <a:t>As it is evident from the name, it gives the computer that makes it more similar to humans: The ability to learn.</a:t>
            </a:r>
            <a:endParaRPr sz="2000">
              <a:highlight>
                <a:schemeClr val="lt1"/>
              </a:highlight>
            </a:endParaRPr>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 sz="2000">
                <a:highlight>
                  <a:schemeClr val="lt1"/>
                </a:highlight>
              </a:rPr>
              <a:t>A computer program is said to learn from experience E with respect to some task T and some performance measure P, if its performance on T, as measured by P, improves with experience E. </a:t>
            </a:r>
            <a:endParaRPr sz="2000">
              <a:highlight>
                <a:schemeClr val="lt1"/>
              </a:highlight>
            </a:endParaRPr>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ph type="title"/>
          </p:nvPr>
        </p:nvSpPr>
        <p:spPr>
          <a:xfrm>
            <a:off x="533375" y="0"/>
            <a:ext cx="5604000" cy="107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Multiple Linear Regression</a:t>
            </a:r>
            <a:endParaRPr sz="3000"/>
          </a:p>
        </p:txBody>
      </p:sp>
      <p:pic>
        <p:nvPicPr>
          <p:cNvPr id="230" name="Google Shape;230;p42"/>
          <p:cNvPicPr preferRelativeResize="0"/>
          <p:nvPr/>
        </p:nvPicPr>
        <p:blipFill rotWithShape="1">
          <a:blip r:embed="rId3">
            <a:alphaModFix/>
          </a:blip>
          <a:srcRect b="0" l="0" r="0" t="0"/>
          <a:stretch/>
        </p:blipFill>
        <p:spPr>
          <a:xfrm>
            <a:off x="1756175" y="1001551"/>
            <a:ext cx="5200650" cy="1933625"/>
          </a:xfrm>
          <a:prstGeom prst="rect">
            <a:avLst/>
          </a:prstGeom>
          <a:noFill/>
          <a:ln>
            <a:noFill/>
          </a:ln>
        </p:spPr>
      </p:pic>
      <p:sp>
        <p:nvSpPr>
          <p:cNvPr id="231" name="Google Shape;231;p42"/>
          <p:cNvSpPr txBox="1"/>
          <p:nvPr/>
        </p:nvSpPr>
        <p:spPr>
          <a:xfrm>
            <a:off x="642600" y="3247025"/>
            <a:ext cx="7858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highlight>
                  <a:srgbClr val="FFFFFF"/>
                </a:highlight>
              </a:rPr>
              <a:t>Multiple regression is an extension of simple linear regression. It is used when we want to predict the value of a variable based on the value of two or more other variables.</a:t>
            </a:r>
            <a:r>
              <a:rPr lang="e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3"/>
          <p:cNvSpPr txBox="1"/>
          <p:nvPr>
            <p:ph type="title"/>
          </p:nvPr>
        </p:nvSpPr>
        <p:spPr>
          <a:xfrm>
            <a:off x="413500" y="0"/>
            <a:ext cx="8087100" cy="86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Polynomial Regression</a:t>
            </a:r>
            <a:endParaRPr sz="3000"/>
          </a:p>
        </p:txBody>
      </p:sp>
      <p:pic>
        <p:nvPicPr>
          <p:cNvPr id="237" name="Google Shape;237;p43"/>
          <p:cNvPicPr preferRelativeResize="0"/>
          <p:nvPr/>
        </p:nvPicPr>
        <p:blipFill>
          <a:blip r:embed="rId3">
            <a:alphaModFix/>
          </a:blip>
          <a:stretch>
            <a:fillRect/>
          </a:stretch>
        </p:blipFill>
        <p:spPr>
          <a:xfrm>
            <a:off x="1515525" y="741600"/>
            <a:ext cx="5883049" cy="2677250"/>
          </a:xfrm>
          <a:prstGeom prst="rect">
            <a:avLst/>
          </a:prstGeom>
          <a:noFill/>
          <a:ln>
            <a:noFill/>
          </a:ln>
        </p:spPr>
      </p:pic>
      <p:sp>
        <p:nvSpPr>
          <p:cNvPr id="238" name="Google Shape;238;p43"/>
          <p:cNvSpPr txBox="1"/>
          <p:nvPr/>
        </p:nvSpPr>
        <p:spPr>
          <a:xfrm>
            <a:off x="574700" y="3634925"/>
            <a:ext cx="8002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highlight>
                  <a:srgbClr val="FFFFFF"/>
                </a:highlight>
              </a:rPr>
              <a:t>Polynomial Regression is a form of linear regression in which the relationship between the independent variable x and dependent variable y is modelled as an nth degree polynomial. </a:t>
            </a:r>
            <a:endParaRPr sz="1800">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5"/>
          <p:cNvSpPr txBox="1"/>
          <p:nvPr>
            <p:ph type="title"/>
          </p:nvPr>
        </p:nvSpPr>
        <p:spPr>
          <a:xfrm>
            <a:off x="432775" y="224625"/>
            <a:ext cx="8158800" cy="17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Logistic Regression is a Machine Learning algorithm which is used for the classification problems, it is a predictive analysis algorithm and based on the concept of probability.</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What are the types of logistic regression?</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Binary (eg. Tumor Malignant or Benign)</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Multi-linear functions failsClass (eg. Cats, dogs or Sheep's)</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pic>
        <p:nvPicPr>
          <p:cNvPr id="249" name="Google Shape;249;p45"/>
          <p:cNvPicPr preferRelativeResize="0"/>
          <p:nvPr/>
        </p:nvPicPr>
        <p:blipFill>
          <a:blip r:embed="rId3">
            <a:alphaModFix/>
          </a:blip>
          <a:stretch>
            <a:fillRect/>
          </a:stretch>
        </p:blipFill>
        <p:spPr>
          <a:xfrm>
            <a:off x="1310075" y="1810200"/>
            <a:ext cx="6294026" cy="2787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6"/>
          <p:cNvSpPr txBox="1"/>
          <p:nvPr>
            <p:ph type="title"/>
          </p:nvPr>
        </p:nvSpPr>
        <p:spPr>
          <a:xfrm>
            <a:off x="492600" y="705750"/>
            <a:ext cx="8158800" cy="18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292929"/>
                </a:solidFill>
                <a:highlight>
                  <a:srgbClr val="FFFFFF"/>
                </a:highlight>
                <a:latin typeface="Georgia"/>
                <a:ea typeface="Georgia"/>
                <a:cs typeface="Georgia"/>
                <a:sym typeface="Georgia"/>
              </a:rPr>
              <a:t>We can call a Logistic Regression a Linear Regression model but the Logistic Regression uses a more complex cost function, this cost function can be defined as the ‘</a:t>
            </a:r>
            <a:r>
              <a:rPr b="1" lang="en" sz="2000">
                <a:solidFill>
                  <a:srgbClr val="292929"/>
                </a:solidFill>
                <a:highlight>
                  <a:srgbClr val="FFFFFF"/>
                </a:highlight>
                <a:latin typeface="Georgia"/>
                <a:ea typeface="Georgia"/>
                <a:cs typeface="Georgia"/>
                <a:sym typeface="Georgia"/>
              </a:rPr>
              <a:t>Sigmoid function</a:t>
            </a:r>
            <a:r>
              <a:rPr lang="en" sz="2000">
                <a:solidFill>
                  <a:srgbClr val="292929"/>
                </a:solidFill>
                <a:highlight>
                  <a:srgbClr val="FFFFFF"/>
                </a:highlight>
                <a:latin typeface="Georgia"/>
                <a:ea typeface="Georgia"/>
                <a:cs typeface="Georgia"/>
                <a:sym typeface="Georgia"/>
              </a:rPr>
              <a:t>’.</a:t>
            </a:r>
            <a:endParaRPr sz="2200">
              <a:latin typeface="Arial"/>
              <a:ea typeface="Arial"/>
              <a:cs typeface="Arial"/>
              <a:sym typeface="Arial"/>
            </a:endParaRPr>
          </a:p>
        </p:txBody>
      </p:sp>
      <p:sp>
        <p:nvSpPr>
          <p:cNvPr id="255" name="Google Shape;255;p46"/>
          <p:cNvSpPr txBox="1"/>
          <p:nvPr/>
        </p:nvSpPr>
        <p:spPr>
          <a:xfrm>
            <a:off x="560400" y="244250"/>
            <a:ext cx="3882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lt1"/>
                </a:solidFill>
                <a:latin typeface="Old Standard TT"/>
                <a:ea typeface="Old Standard TT"/>
                <a:cs typeface="Old Standard TT"/>
                <a:sym typeface="Old Standard TT"/>
              </a:rPr>
              <a:t>Sigmoid Function</a:t>
            </a:r>
            <a:endParaRPr sz="3200">
              <a:solidFill>
                <a:schemeClr val="lt1"/>
              </a:solidFill>
              <a:latin typeface="Old Standard TT"/>
              <a:ea typeface="Old Standard TT"/>
              <a:cs typeface="Old Standard TT"/>
              <a:sym typeface="Old Standard TT"/>
            </a:endParaRPr>
          </a:p>
        </p:txBody>
      </p:sp>
      <p:pic>
        <p:nvPicPr>
          <p:cNvPr id="256" name="Google Shape;256;p46"/>
          <p:cNvPicPr preferRelativeResize="0"/>
          <p:nvPr/>
        </p:nvPicPr>
        <p:blipFill>
          <a:blip r:embed="rId3">
            <a:alphaModFix/>
          </a:blip>
          <a:stretch>
            <a:fillRect/>
          </a:stretch>
        </p:blipFill>
        <p:spPr>
          <a:xfrm>
            <a:off x="4572002" y="2241275"/>
            <a:ext cx="3422400" cy="2566825"/>
          </a:xfrm>
          <a:prstGeom prst="rect">
            <a:avLst/>
          </a:prstGeom>
          <a:noFill/>
          <a:ln>
            <a:noFill/>
          </a:ln>
        </p:spPr>
      </p:pic>
      <p:pic>
        <p:nvPicPr>
          <p:cNvPr id="257" name="Google Shape;257;p46"/>
          <p:cNvPicPr preferRelativeResize="0"/>
          <p:nvPr/>
        </p:nvPicPr>
        <p:blipFill>
          <a:blip r:embed="rId4">
            <a:alphaModFix/>
          </a:blip>
          <a:stretch>
            <a:fillRect/>
          </a:stretch>
        </p:blipFill>
        <p:spPr>
          <a:xfrm>
            <a:off x="1057550" y="2652325"/>
            <a:ext cx="2556002" cy="114124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type="title"/>
          </p:nvPr>
        </p:nvSpPr>
        <p:spPr>
          <a:xfrm>
            <a:off x="334575" y="0"/>
            <a:ext cx="8273700" cy="10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Hypothesis Function for Logistic Regression</a:t>
            </a:r>
            <a:endParaRPr sz="3000"/>
          </a:p>
        </p:txBody>
      </p:sp>
      <p:pic>
        <p:nvPicPr>
          <p:cNvPr id="263" name="Google Shape;263;p47"/>
          <p:cNvPicPr preferRelativeResize="0"/>
          <p:nvPr/>
        </p:nvPicPr>
        <p:blipFill>
          <a:blip r:embed="rId3">
            <a:alphaModFix/>
          </a:blip>
          <a:stretch>
            <a:fillRect/>
          </a:stretch>
        </p:blipFill>
        <p:spPr>
          <a:xfrm>
            <a:off x="1264300" y="954300"/>
            <a:ext cx="6824475" cy="3780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8"/>
          <p:cNvSpPr txBox="1"/>
          <p:nvPr>
            <p:ph type="title"/>
          </p:nvPr>
        </p:nvSpPr>
        <p:spPr>
          <a:xfrm>
            <a:off x="475875" y="195900"/>
            <a:ext cx="5604000" cy="6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Decision Boundary</a:t>
            </a:r>
            <a:endParaRPr sz="3000"/>
          </a:p>
        </p:txBody>
      </p:sp>
      <p:sp>
        <p:nvSpPr>
          <p:cNvPr id="269" name="Google Shape;269;p48"/>
          <p:cNvSpPr txBox="1"/>
          <p:nvPr/>
        </p:nvSpPr>
        <p:spPr>
          <a:xfrm>
            <a:off x="470100" y="819000"/>
            <a:ext cx="820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highlight>
                  <a:srgbClr val="FFFFFF"/>
                </a:highlight>
              </a:rPr>
              <a:t>Threshold</a:t>
            </a:r>
            <a:endParaRPr sz="2000">
              <a:highlight>
                <a:srgbClr val="FFFFFF"/>
              </a:highlight>
            </a:endParaRPr>
          </a:p>
          <a:p>
            <a:pPr indent="0" lvl="0" marL="0" rtl="0" algn="l">
              <a:spcBef>
                <a:spcPts val="0"/>
              </a:spcBef>
              <a:spcAft>
                <a:spcPts val="0"/>
              </a:spcAft>
              <a:buNone/>
            </a:pPr>
            <a:r>
              <a:t/>
            </a:r>
            <a:endParaRPr sz="2000">
              <a:highlight>
                <a:srgbClr val="FFFFFF"/>
              </a:highlight>
            </a:endParaRPr>
          </a:p>
          <a:p>
            <a:pPr indent="0" lvl="0" marL="0" rtl="0" algn="l">
              <a:spcBef>
                <a:spcPts val="0"/>
              </a:spcBef>
              <a:spcAft>
                <a:spcPts val="0"/>
              </a:spcAft>
              <a:buNone/>
            </a:pPr>
            <a:r>
              <a:rPr lang="en" sz="2000">
                <a:highlight>
                  <a:srgbClr val="FFFFFF"/>
                </a:highlight>
              </a:rPr>
              <a:t>If the value of </a:t>
            </a:r>
            <a:r>
              <a:rPr lang="en" sz="2000">
                <a:highlight>
                  <a:srgbClr val="FFFFFF"/>
                </a:highlight>
              </a:rPr>
              <a:t>hypothesis</a:t>
            </a:r>
            <a:r>
              <a:rPr lang="en" sz="2000">
                <a:highlight>
                  <a:srgbClr val="FFFFFF"/>
                </a:highlight>
              </a:rPr>
              <a:t> function is greater than or equal to threshold value, the output is 1 else the output is 0.</a:t>
            </a:r>
            <a:endParaRPr sz="2000">
              <a:highlight>
                <a:srgbClr val="FFFFFF"/>
              </a:highlight>
            </a:endParaRPr>
          </a:p>
        </p:txBody>
      </p:sp>
      <p:pic>
        <p:nvPicPr>
          <p:cNvPr id="270" name="Google Shape;270;p48"/>
          <p:cNvPicPr preferRelativeResize="0"/>
          <p:nvPr/>
        </p:nvPicPr>
        <p:blipFill>
          <a:blip r:embed="rId3">
            <a:alphaModFix/>
          </a:blip>
          <a:stretch>
            <a:fillRect/>
          </a:stretch>
        </p:blipFill>
        <p:spPr>
          <a:xfrm>
            <a:off x="1086250" y="2571738"/>
            <a:ext cx="6648450" cy="1171575"/>
          </a:xfrm>
          <a:prstGeom prst="rect">
            <a:avLst/>
          </a:prstGeom>
          <a:noFill/>
          <a:ln>
            <a:noFill/>
          </a:ln>
        </p:spPr>
      </p:pic>
      <p:sp>
        <p:nvSpPr>
          <p:cNvPr id="271" name="Google Shape;271;p48"/>
          <p:cNvSpPr txBox="1"/>
          <p:nvPr/>
        </p:nvSpPr>
        <p:spPr>
          <a:xfrm>
            <a:off x="1086250" y="3907900"/>
            <a:ext cx="560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highlight>
                  <a:srgbClr val="FFFFFF"/>
                </a:highlight>
              </a:rPr>
              <a:t>Let the threshold be 0.5</a:t>
            </a:r>
            <a:endParaRPr sz="2000">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9"/>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9"/>
          <p:cNvPicPr preferRelativeResize="0"/>
          <p:nvPr/>
        </p:nvPicPr>
        <p:blipFill>
          <a:blip r:embed="rId3">
            <a:alphaModFix/>
          </a:blip>
          <a:stretch>
            <a:fillRect/>
          </a:stretch>
        </p:blipFill>
        <p:spPr>
          <a:xfrm>
            <a:off x="2841600" y="252950"/>
            <a:ext cx="2744950" cy="2030817"/>
          </a:xfrm>
          <a:prstGeom prst="rect">
            <a:avLst/>
          </a:prstGeom>
          <a:noFill/>
          <a:ln>
            <a:noFill/>
          </a:ln>
        </p:spPr>
      </p:pic>
      <p:pic>
        <p:nvPicPr>
          <p:cNvPr id="278" name="Google Shape;278;p49"/>
          <p:cNvPicPr preferRelativeResize="0"/>
          <p:nvPr/>
        </p:nvPicPr>
        <p:blipFill>
          <a:blip r:embed="rId4">
            <a:alphaModFix/>
          </a:blip>
          <a:stretch>
            <a:fillRect/>
          </a:stretch>
        </p:blipFill>
        <p:spPr>
          <a:xfrm>
            <a:off x="2841600" y="2479900"/>
            <a:ext cx="2744950" cy="223601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0"/>
          <p:cNvSpPr txBox="1"/>
          <p:nvPr>
            <p:ph type="title"/>
          </p:nvPr>
        </p:nvSpPr>
        <p:spPr>
          <a:xfrm>
            <a:off x="447150" y="310850"/>
            <a:ext cx="5604000" cy="4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Cost Function</a:t>
            </a:r>
            <a:endParaRPr sz="3000"/>
          </a:p>
        </p:txBody>
      </p:sp>
      <p:sp>
        <p:nvSpPr>
          <p:cNvPr id="284" name="Google Shape;284;p50"/>
          <p:cNvSpPr txBox="1"/>
          <p:nvPr/>
        </p:nvSpPr>
        <p:spPr>
          <a:xfrm>
            <a:off x="330450" y="775850"/>
            <a:ext cx="8361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292929"/>
                </a:solidFill>
                <a:highlight>
                  <a:srgbClr val="FFFFFF"/>
                </a:highlight>
                <a:latin typeface="Georgia"/>
                <a:ea typeface="Georgia"/>
                <a:cs typeface="Georgia"/>
                <a:sym typeface="Georgia"/>
              </a:rPr>
              <a:t>If we try to use the cost function of the linear regression in ‘Logistic Regression’ then it would be of no use as it would end up being a </a:t>
            </a:r>
            <a:r>
              <a:rPr b="1" lang="en" sz="2000">
                <a:solidFill>
                  <a:srgbClr val="292929"/>
                </a:solidFill>
                <a:highlight>
                  <a:srgbClr val="FFFFFF"/>
                </a:highlight>
                <a:latin typeface="Georgia"/>
                <a:ea typeface="Georgia"/>
                <a:cs typeface="Georgia"/>
                <a:sym typeface="Georgia"/>
              </a:rPr>
              <a:t>non-convex</a:t>
            </a:r>
            <a:r>
              <a:rPr lang="en" sz="2000">
                <a:solidFill>
                  <a:srgbClr val="292929"/>
                </a:solidFill>
                <a:highlight>
                  <a:srgbClr val="FFFFFF"/>
                </a:highlight>
                <a:latin typeface="Georgia"/>
                <a:ea typeface="Georgia"/>
                <a:cs typeface="Georgia"/>
                <a:sym typeface="Georgia"/>
              </a:rPr>
              <a:t> function with many local minimums, in which it would be very </a:t>
            </a:r>
            <a:r>
              <a:rPr b="1" lang="en" sz="2000">
                <a:solidFill>
                  <a:srgbClr val="292929"/>
                </a:solidFill>
                <a:highlight>
                  <a:srgbClr val="FFFFFF"/>
                </a:highlight>
                <a:latin typeface="Georgia"/>
                <a:ea typeface="Georgia"/>
                <a:cs typeface="Georgia"/>
                <a:sym typeface="Georgia"/>
              </a:rPr>
              <a:t>difficult</a:t>
            </a:r>
            <a:r>
              <a:rPr lang="en" sz="2000">
                <a:solidFill>
                  <a:srgbClr val="292929"/>
                </a:solidFill>
                <a:highlight>
                  <a:srgbClr val="FFFFFF"/>
                </a:highlight>
                <a:latin typeface="Georgia"/>
                <a:ea typeface="Georgia"/>
                <a:cs typeface="Georgia"/>
                <a:sym typeface="Georgia"/>
              </a:rPr>
              <a:t> to </a:t>
            </a:r>
            <a:r>
              <a:rPr b="1" lang="en" sz="2000">
                <a:solidFill>
                  <a:srgbClr val="292929"/>
                </a:solidFill>
                <a:highlight>
                  <a:srgbClr val="FFFFFF"/>
                </a:highlight>
                <a:latin typeface="Georgia"/>
                <a:ea typeface="Georgia"/>
                <a:cs typeface="Georgia"/>
                <a:sym typeface="Georgia"/>
              </a:rPr>
              <a:t>minimize the cost value</a:t>
            </a:r>
            <a:r>
              <a:rPr lang="en" sz="2000">
                <a:solidFill>
                  <a:srgbClr val="292929"/>
                </a:solidFill>
                <a:highlight>
                  <a:srgbClr val="FFFFFF"/>
                </a:highlight>
                <a:latin typeface="Georgia"/>
                <a:ea typeface="Georgia"/>
                <a:cs typeface="Georgia"/>
                <a:sym typeface="Georgia"/>
              </a:rPr>
              <a:t> and find the global minimum.</a:t>
            </a:r>
            <a:endParaRPr sz="2200"/>
          </a:p>
        </p:txBody>
      </p:sp>
      <p:pic>
        <p:nvPicPr>
          <p:cNvPr id="285" name="Google Shape;285;p50"/>
          <p:cNvPicPr preferRelativeResize="0"/>
          <p:nvPr/>
        </p:nvPicPr>
        <p:blipFill>
          <a:blip r:embed="rId3">
            <a:alphaModFix/>
          </a:blip>
          <a:stretch>
            <a:fillRect/>
          </a:stretch>
        </p:blipFill>
        <p:spPr>
          <a:xfrm>
            <a:off x="2128250" y="2499650"/>
            <a:ext cx="4564850" cy="2339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389700" y="267750"/>
            <a:ext cx="5604000" cy="50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highlight>
                  <a:schemeClr val="lt1"/>
                </a:highlight>
                <a:latin typeface="Arial"/>
                <a:ea typeface="Arial"/>
                <a:cs typeface="Arial"/>
                <a:sym typeface="Arial"/>
              </a:rPr>
              <a:t>Therefore, the new cost function is:</a:t>
            </a:r>
            <a:endParaRPr sz="2000">
              <a:solidFill>
                <a:schemeClr val="dk1"/>
              </a:solidFill>
              <a:highlight>
                <a:schemeClr val="lt1"/>
              </a:highlight>
              <a:latin typeface="Arial"/>
              <a:ea typeface="Arial"/>
              <a:cs typeface="Arial"/>
              <a:sym typeface="Arial"/>
            </a:endParaRPr>
          </a:p>
        </p:txBody>
      </p:sp>
      <p:pic>
        <p:nvPicPr>
          <p:cNvPr id="291" name="Google Shape;291;p51"/>
          <p:cNvPicPr preferRelativeResize="0"/>
          <p:nvPr/>
        </p:nvPicPr>
        <p:blipFill>
          <a:blip r:embed="rId3">
            <a:alphaModFix/>
          </a:blip>
          <a:stretch>
            <a:fillRect/>
          </a:stretch>
        </p:blipFill>
        <p:spPr>
          <a:xfrm>
            <a:off x="757225" y="1166775"/>
            <a:ext cx="7629525" cy="1085850"/>
          </a:xfrm>
          <a:prstGeom prst="rect">
            <a:avLst/>
          </a:prstGeom>
          <a:noFill/>
          <a:ln>
            <a:noFill/>
          </a:ln>
        </p:spPr>
      </p:pic>
      <p:pic>
        <p:nvPicPr>
          <p:cNvPr id="292" name="Google Shape;292;p51"/>
          <p:cNvPicPr preferRelativeResize="0"/>
          <p:nvPr/>
        </p:nvPicPr>
        <p:blipFill>
          <a:blip r:embed="rId4">
            <a:alphaModFix/>
          </a:blip>
          <a:stretch>
            <a:fillRect/>
          </a:stretch>
        </p:blipFill>
        <p:spPr>
          <a:xfrm>
            <a:off x="152400" y="2764200"/>
            <a:ext cx="8839202" cy="10659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300"/>
              <a:t>How is it different from traditional programming?</a:t>
            </a:r>
            <a:endParaRPr sz="4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461525" y="181525"/>
            <a:ext cx="5604000" cy="86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Cost Function Graph</a:t>
            </a:r>
            <a:endParaRPr sz="3000"/>
          </a:p>
        </p:txBody>
      </p:sp>
      <p:pic>
        <p:nvPicPr>
          <p:cNvPr id="298" name="Google Shape;298;p52"/>
          <p:cNvPicPr preferRelativeResize="0"/>
          <p:nvPr/>
        </p:nvPicPr>
        <p:blipFill>
          <a:blip r:embed="rId3">
            <a:alphaModFix/>
          </a:blip>
          <a:stretch>
            <a:fillRect/>
          </a:stretch>
        </p:blipFill>
        <p:spPr>
          <a:xfrm>
            <a:off x="152400" y="1201225"/>
            <a:ext cx="4129050" cy="3262450"/>
          </a:xfrm>
          <a:prstGeom prst="rect">
            <a:avLst/>
          </a:prstGeom>
          <a:noFill/>
          <a:ln>
            <a:noFill/>
          </a:ln>
        </p:spPr>
      </p:pic>
      <p:pic>
        <p:nvPicPr>
          <p:cNvPr id="299" name="Google Shape;299;p52"/>
          <p:cNvPicPr preferRelativeResize="0"/>
          <p:nvPr/>
        </p:nvPicPr>
        <p:blipFill>
          <a:blip r:embed="rId4">
            <a:alphaModFix/>
          </a:blip>
          <a:stretch>
            <a:fillRect/>
          </a:stretch>
        </p:blipFill>
        <p:spPr>
          <a:xfrm>
            <a:off x="4693211" y="1201225"/>
            <a:ext cx="4298389" cy="3262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432775" y="167175"/>
            <a:ext cx="5604000" cy="86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Gradient Descent</a:t>
            </a:r>
            <a:endParaRPr sz="3000"/>
          </a:p>
        </p:txBody>
      </p:sp>
      <p:pic>
        <p:nvPicPr>
          <p:cNvPr id="305" name="Google Shape;305;p53"/>
          <p:cNvPicPr preferRelativeResize="0"/>
          <p:nvPr/>
        </p:nvPicPr>
        <p:blipFill>
          <a:blip r:embed="rId3">
            <a:alphaModFix/>
          </a:blip>
          <a:stretch>
            <a:fillRect/>
          </a:stretch>
        </p:blipFill>
        <p:spPr>
          <a:xfrm>
            <a:off x="712725" y="1301825"/>
            <a:ext cx="7060001" cy="2773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4"/>
          <p:cNvSpPr txBox="1"/>
          <p:nvPr>
            <p:ph type="title"/>
          </p:nvPr>
        </p:nvSpPr>
        <p:spPr>
          <a:xfrm>
            <a:off x="376800" y="258625"/>
            <a:ext cx="8390400" cy="16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292929"/>
                </a:solidFill>
                <a:highlight>
                  <a:srgbClr val="FFFFFF"/>
                </a:highlight>
                <a:latin typeface="Georgia"/>
                <a:ea typeface="Georgia"/>
                <a:cs typeface="Georgia"/>
                <a:sym typeface="Georgia"/>
              </a:rPr>
              <a:t>Gradient descent has an analogy in which we have to imagine ourselves at the top of a mountain valley and left stranded and blindfolded, our objective is to reach the bottom of the hill. Feeling the slope of the terrain around you is what everyone would do.</a:t>
            </a:r>
            <a:endParaRPr sz="2400">
              <a:latin typeface="Arial"/>
              <a:ea typeface="Arial"/>
              <a:cs typeface="Arial"/>
              <a:sym typeface="Arial"/>
            </a:endParaRPr>
          </a:p>
        </p:txBody>
      </p:sp>
      <p:pic>
        <p:nvPicPr>
          <p:cNvPr id="311" name="Google Shape;311;p54"/>
          <p:cNvPicPr preferRelativeResize="0"/>
          <p:nvPr/>
        </p:nvPicPr>
        <p:blipFill>
          <a:blip r:embed="rId3">
            <a:alphaModFix/>
          </a:blip>
          <a:stretch>
            <a:fillRect/>
          </a:stretch>
        </p:blipFill>
        <p:spPr>
          <a:xfrm>
            <a:off x="1761550" y="1925125"/>
            <a:ext cx="5184298" cy="2913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type="title"/>
          </p:nvPr>
        </p:nvSpPr>
        <p:spPr>
          <a:xfrm>
            <a:off x="490250" y="267750"/>
            <a:ext cx="5604000" cy="6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Multiclass Classification</a:t>
            </a:r>
            <a:endParaRPr sz="3000"/>
          </a:p>
        </p:txBody>
      </p:sp>
      <p:pic>
        <p:nvPicPr>
          <p:cNvPr id="317" name="Google Shape;317;p55"/>
          <p:cNvPicPr preferRelativeResize="0"/>
          <p:nvPr/>
        </p:nvPicPr>
        <p:blipFill>
          <a:blip r:embed="rId3">
            <a:alphaModFix/>
          </a:blip>
          <a:stretch>
            <a:fillRect/>
          </a:stretch>
        </p:blipFill>
        <p:spPr>
          <a:xfrm>
            <a:off x="1431100" y="1186750"/>
            <a:ext cx="6619875" cy="3276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475875" y="210275"/>
            <a:ext cx="5604000" cy="82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One Vs All Method</a:t>
            </a:r>
            <a:endParaRPr sz="3000"/>
          </a:p>
        </p:txBody>
      </p:sp>
      <p:sp>
        <p:nvSpPr>
          <p:cNvPr id="323" name="Google Shape;323;p56"/>
          <p:cNvSpPr txBox="1"/>
          <p:nvPr/>
        </p:nvSpPr>
        <p:spPr>
          <a:xfrm>
            <a:off x="354175" y="1163675"/>
            <a:ext cx="5320800" cy="29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dk1"/>
                </a:solidFill>
                <a:highlight>
                  <a:schemeClr val="lt1"/>
                </a:highlight>
                <a:latin typeface="Georgia"/>
                <a:ea typeface="Georgia"/>
                <a:cs typeface="Georgia"/>
                <a:sym typeface="Georgia"/>
              </a:rPr>
              <a:t>Getting logistic regression for multiclass classification using </a:t>
            </a:r>
            <a:r>
              <a:rPr b="1" lang="en" sz="1700">
                <a:solidFill>
                  <a:schemeClr val="dk1"/>
                </a:solidFill>
                <a:highlight>
                  <a:schemeClr val="lt1"/>
                </a:highlight>
                <a:latin typeface="Georgia"/>
                <a:ea typeface="Georgia"/>
                <a:cs typeface="Georgia"/>
                <a:sym typeface="Georgia"/>
              </a:rPr>
              <a:t>one vs. all</a:t>
            </a:r>
            <a:endParaRPr b="1" sz="1700">
              <a:solidFill>
                <a:schemeClr val="dk1"/>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b="1" sz="1700">
              <a:solidFill>
                <a:schemeClr val="dk1"/>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rPr lang="en" sz="1700">
                <a:solidFill>
                  <a:schemeClr val="dk1"/>
                </a:solidFill>
                <a:highlight>
                  <a:srgbClr val="FFFFFF"/>
                </a:highlight>
              </a:rPr>
              <a:t>•</a:t>
            </a:r>
            <a:r>
              <a:rPr lang="en" sz="1700">
                <a:solidFill>
                  <a:schemeClr val="dk1"/>
                </a:solidFill>
                <a:highlight>
                  <a:srgbClr val="FFFFFF"/>
                </a:highlight>
                <a:latin typeface="Georgia"/>
                <a:ea typeface="Georgia"/>
                <a:cs typeface="Georgia"/>
                <a:sym typeface="Georgia"/>
              </a:rPr>
              <a:t>Train a logistic regression classifier h</a:t>
            </a:r>
            <a:r>
              <a:rPr baseline="-25000" lang="en" sz="2900">
                <a:solidFill>
                  <a:schemeClr val="dk1"/>
                </a:solidFill>
                <a:highlight>
                  <a:srgbClr val="FFFFFF"/>
                </a:highlight>
                <a:latin typeface="Georgia"/>
                <a:ea typeface="Georgia"/>
                <a:cs typeface="Georgia"/>
                <a:sym typeface="Georgia"/>
              </a:rPr>
              <a:t>θ</a:t>
            </a:r>
            <a:r>
              <a:rPr baseline="30000" lang="en" sz="2900">
                <a:solidFill>
                  <a:schemeClr val="dk1"/>
                </a:solidFill>
                <a:highlight>
                  <a:srgbClr val="FFFFFF"/>
                </a:highlight>
                <a:latin typeface="Georgia"/>
                <a:ea typeface="Georgia"/>
                <a:cs typeface="Georgia"/>
                <a:sym typeface="Georgia"/>
              </a:rPr>
              <a:t>(i)</a:t>
            </a:r>
            <a:r>
              <a:rPr lang="en" sz="1700">
                <a:solidFill>
                  <a:schemeClr val="dk1"/>
                </a:solidFill>
                <a:highlight>
                  <a:srgbClr val="FFFFFF"/>
                </a:highlight>
                <a:latin typeface="Georgia"/>
                <a:ea typeface="Georgia"/>
                <a:cs typeface="Georgia"/>
                <a:sym typeface="Georgia"/>
              </a:rPr>
              <a:t>(x) for each class i to predict the probability that y = i</a:t>
            </a:r>
            <a:endParaRPr sz="170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 sz="1700">
                <a:solidFill>
                  <a:schemeClr val="dk1"/>
                </a:solidFill>
                <a:highlight>
                  <a:srgbClr val="FFFFFF"/>
                </a:highlight>
              </a:rPr>
              <a:t>•</a:t>
            </a:r>
            <a:r>
              <a:rPr lang="en" sz="1700">
                <a:solidFill>
                  <a:schemeClr val="dk1"/>
                </a:solidFill>
                <a:highlight>
                  <a:srgbClr val="FFFFFF"/>
                </a:highlight>
                <a:latin typeface="Georgia"/>
                <a:ea typeface="Georgia"/>
                <a:cs typeface="Georgia"/>
                <a:sym typeface="Georgia"/>
              </a:rPr>
              <a:t>On a new input, </a:t>
            </a:r>
            <a:r>
              <a:rPr i="1" lang="en" sz="1700">
                <a:solidFill>
                  <a:schemeClr val="dk1"/>
                </a:solidFill>
                <a:highlight>
                  <a:srgbClr val="FFFFFF"/>
                </a:highlight>
                <a:latin typeface="Georgia"/>
                <a:ea typeface="Georgia"/>
                <a:cs typeface="Georgia"/>
                <a:sym typeface="Georgia"/>
              </a:rPr>
              <a:t>x</a:t>
            </a:r>
            <a:r>
              <a:rPr lang="en" sz="1700">
                <a:solidFill>
                  <a:schemeClr val="dk1"/>
                </a:solidFill>
                <a:highlight>
                  <a:srgbClr val="FFFFFF"/>
                </a:highlight>
                <a:latin typeface="Georgia"/>
                <a:ea typeface="Georgia"/>
                <a:cs typeface="Georgia"/>
                <a:sym typeface="Georgia"/>
              </a:rPr>
              <a:t> to make a prediction, pick the class </a:t>
            </a:r>
            <a:r>
              <a:rPr i="1" lang="en" sz="1700">
                <a:solidFill>
                  <a:schemeClr val="dk1"/>
                </a:solidFill>
                <a:highlight>
                  <a:srgbClr val="FFFFFF"/>
                </a:highlight>
                <a:latin typeface="Georgia"/>
                <a:ea typeface="Georgia"/>
                <a:cs typeface="Georgia"/>
                <a:sym typeface="Georgia"/>
              </a:rPr>
              <a:t>i</a:t>
            </a:r>
            <a:r>
              <a:rPr lang="en" sz="1700">
                <a:solidFill>
                  <a:schemeClr val="dk1"/>
                </a:solidFill>
                <a:highlight>
                  <a:srgbClr val="FFFFFF"/>
                </a:highlight>
                <a:latin typeface="Georgia"/>
                <a:ea typeface="Georgia"/>
                <a:cs typeface="Georgia"/>
                <a:sym typeface="Georgia"/>
              </a:rPr>
              <a:t> that maximizes the probability that h</a:t>
            </a:r>
            <a:r>
              <a:rPr baseline="-25000" lang="en" sz="2900">
                <a:solidFill>
                  <a:schemeClr val="dk1"/>
                </a:solidFill>
                <a:highlight>
                  <a:srgbClr val="FFFFFF"/>
                </a:highlight>
                <a:latin typeface="Georgia"/>
                <a:ea typeface="Georgia"/>
                <a:cs typeface="Georgia"/>
                <a:sym typeface="Georgia"/>
              </a:rPr>
              <a:t>θ</a:t>
            </a:r>
            <a:r>
              <a:rPr baseline="30000" lang="en" sz="2900">
                <a:solidFill>
                  <a:schemeClr val="dk1"/>
                </a:solidFill>
                <a:highlight>
                  <a:srgbClr val="FFFFFF"/>
                </a:highlight>
                <a:latin typeface="Georgia"/>
                <a:ea typeface="Georgia"/>
                <a:cs typeface="Georgia"/>
                <a:sym typeface="Georgia"/>
              </a:rPr>
              <a:t>(i)</a:t>
            </a:r>
            <a:r>
              <a:rPr lang="en" sz="1700">
                <a:solidFill>
                  <a:schemeClr val="dk1"/>
                </a:solidFill>
                <a:highlight>
                  <a:srgbClr val="FFFFFF"/>
                </a:highlight>
                <a:latin typeface="Georgia"/>
                <a:ea typeface="Georgia"/>
                <a:cs typeface="Georgia"/>
                <a:sym typeface="Georgia"/>
              </a:rPr>
              <a:t>(x) = 1 </a:t>
            </a:r>
            <a:endParaRPr sz="170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b="1" sz="1800">
              <a:solidFill>
                <a:schemeClr val="dk1"/>
              </a:solidFill>
              <a:highlight>
                <a:schemeClr val="lt1"/>
              </a:highlight>
              <a:latin typeface="Georgia"/>
              <a:ea typeface="Georgia"/>
              <a:cs typeface="Georgia"/>
              <a:sym typeface="Georgia"/>
            </a:endParaRPr>
          </a:p>
        </p:txBody>
      </p:sp>
      <p:pic>
        <p:nvPicPr>
          <p:cNvPr id="324" name="Google Shape;324;p56"/>
          <p:cNvPicPr preferRelativeResize="0"/>
          <p:nvPr/>
        </p:nvPicPr>
        <p:blipFill>
          <a:blip r:embed="rId3">
            <a:alphaModFix/>
          </a:blip>
          <a:stretch>
            <a:fillRect/>
          </a:stretch>
        </p:blipFill>
        <p:spPr>
          <a:xfrm>
            <a:off x="5964950" y="739375"/>
            <a:ext cx="2784750" cy="3841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7"/>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Support Vector Machines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490250" y="526350"/>
            <a:ext cx="511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chemeClr val="lt1"/>
                </a:highlight>
                <a:latin typeface="Georgia"/>
                <a:ea typeface="Georgia"/>
                <a:cs typeface="Georgia"/>
                <a:sym typeface="Georgia"/>
              </a:rPr>
              <a:t>The objective of the support vector machine algorithm is to find a hyperplane in an N-dimensional space(N — the number of features) that distinctly classifies the data points.</a:t>
            </a:r>
            <a:endParaRPr sz="16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600">
              <a:solidFill>
                <a:schemeClr val="dk1"/>
              </a:solidFill>
              <a:highlight>
                <a:srgbClr val="D7EBFE"/>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To separate the two classes of data points, there are many possible hyperplanes that could be chosen. Our objective is to find a plane that has the maximum margin, i.e the maximum distance between data points of both classes. Maximizing the margin distance provides some reinforcement so that future data points can be classified with more confidence.</a:t>
            </a:r>
            <a:endParaRPr sz="1600">
              <a:solidFill>
                <a:schemeClr val="dk1"/>
              </a:solidFill>
              <a:highlight>
                <a:srgbClr val="D7EBFE"/>
              </a:highlight>
              <a:latin typeface="Georgia"/>
              <a:ea typeface="Georgia"/>
              <a:cs typeface="Georgia"/>
              <a:sym typeface="Georgia"/>
            </a:endParaRPr>
          </a:p>
        </p:txBody>
      </p:sp>
      <p:pic>
        <p:nvPicPr>
          <p:cNvPr id="335" name="Google Shape;335;p58"/>
          <p:cNvPicPr preferRelativeResize="0"/>
          <p:nvPr/>
        </p:nvPicPr>
        <p:blipFill>
          <a:blip r:embed="rId3">
            <a:alphaModFix/>
          </a:blip>
          <a:stretch>
            <a:fillRect/>
          </a:stretch>
        </p:blipFill>
        <p:spPr>
          <a:xfrm>
            <a:off x="6134225" y="264850"/>
            <a:ext cx="2210125" cy="2165913"/>
          </a:xfrm>
          <a:prstGeom prst="rect">
            <a:avLst/>
          </a:prstGeom>
          <a:noFill/>
          <a:ln>
            <a:noFill/>
          </a:ln>
        </p:spPr>
      </p:pic>
      <p:pic>
        <p:nvPicPr>
          <p:cNvPr id="336" name="Google Shape;336;p58"/>
          <p:cNvPicPr preferRelativeResize="0"/>
          <p:nvPr/>
        </p:nvPicPr>
        <p:blipFill>
          <a:blip r:embed="rId4">
            <a:alphaModFix/>
          </a:blip>
          <a:stretch>
            <a:fillRect/>
          </a:stretch>
        </p:blipFill>
        <p:spPr>
          <a:xfrm>
            <a:off x="6134225" y="2740167"/>
            <a:ext cx="2210125" cy="218065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9"/>
          <p:cNvSpPr txBox="1"/>
          <p:nvPr>
            <p:ph type="title"/>
          </p:nvPr>
        </p:nvSpPr>
        <p:spPr>
          <a:xfrm>
            <a:off x="462150" y="146900"/>
            <a:ext cx="5604000" cy="66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Hyperplanes</a:t>
            </a:r>
            <a:endParaRPr sz="3000"/>
          </a:p>
        </p:txBody>
      </p:sp>
      <p:pic>
        <p:nvPicPr>
          <p:cNvPr id="342" name="Google Shape;342;p59"/>
          <p:cNvPicPr preferRelativeResize="0"/>
          <p:nvPr/>
        </p:nvPicPr>
        <p:blipFill>
          <a:blip r:embed="rId3">
            <a:alphaModFix/>
          </a:blip>
          <a:stretch>
            <a:fillRect/>
          </a:stretch>
        </p:blipFill>
        <p:spPr>
          <a:xfrm>
            <a:off x="321050" y="815000"/>
            <a:ext cx="6986674" cy="2068100"/>
          </a:xfrm>
          <a:prstGeom prst="rect">
            <a:avLst/>
          </a:prstGeom>
          <a:noFill/>
          <a:ln>
            <a:noFill/>
          </a:ln>
        </p:spPr>
      </p:pic>
      <p:sp>
        <p:nvSpPr>
          <p:cNvPr id="343" name="Google Shape;343;p59"/>
          <p:cNvSpPr txBox="1"/>
          <p:nvPr/>
        </p:nvSpPr>
        <p:spPr>
          <a:xfrm>
            <a:off x="321050" y="3119825"/>
            <a:ext cx="8052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Hyperplanes are decision boundaries that help classify the data points. Data points falling on either side of the hyperplane can be attributed to different classes. Also, the dimension of the hyperplane depends upon the number of features. If the number of input features is 2, then the hyperplane is just a line. If the number of input features is 3, then the hyperplane becomes a two-dimensional plane.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0"/>
          <p:cNvSpPr txBox="1"/>
          <p:nvPr>
            <p:ph type="title"/>
          </p:nvPr>
        </p:nvSpPr>
        <p:spPr>
          <a:xfrm>
            <a:off x="377825" y="-21700"/>
            <a:ext cx="5604000" cy="78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Steps of SVMs </a:t>
            </a:r>
            <a:endParaRPr sz="3000"/>
          </a:p>
        </p:txBody>
      </p:sp>
      <p:sp>
        <p:nvSpPr>
          <p:cNvPr id="349" name="Google Shape;349;p60"/>
          <p:cNvSpPr txBox="1"/>
          <p:nvPr/>
        </p:nvSpPr>
        <p:spPr>
          <a:xfrm>
            <a:off x="270725" y="546150"/>
            <a:ext cx="85776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highlight>
                  <a:schemeClr val="lt1"/>
                </a:highlight>
              </a:rPr>
              <a:t>SVM works by first mapping data to a high dimensional feature space so that data points can be categorized, even when the data are not linearly separable. </a:t>
            </a:r>
            <a:endParaRPr>
              <a:highlight>
                <a:schemeClr val="lt1"/>
              </a:highlight>
            </a:endParaRPr>
          </a:p>
          <a:p>
            <a:pPr indent="0" lvl="0" marL="0" rtl="0" algn="l">
              <a:spcBef>
                <a:spcPts val="0"/>
              </a:spcBef>
              <a:spcAft>
                <a:spcPts val="0"/>
              </a:spcAft>
              <a:buClr>
                <a:schemeClr val="dk1"/>
              </a:buClr>
              <a:buSzPts val="1100"/>
              <a:buFont typeface="Arial"/>
              <a:buNone/>
            </a:pPr>
            <a:r>
              <a:t/>
            </a:r>
            <a:endParaRPr>
              <a:highlight>
                <a:schemeClr val="lt1"/>
              </a:highlight>
            </a:endParaRPr>
          </a:p>
          <a:p>
            <a:pPr indent="-317500" lvl="0" marL="457200" rtl="0" algn="l">
              <a:spcBef>
                <a:spcPts val="0"/>
              </a:spcBef>
              <a:spcAft>
                <a:spcPts val="0"/>
              </a:spcAft>
              <a:buSzPts val="1400"/>
              <a:buChar char="●"/>
            </a:pPr>
            <a:r>
              <a:rPr lang="en">
                <a:highlight>
                  <a:schemeClr val="lt1"/>
                </a:highlight>
              </a:rPr>
              <a:t>Then, a separator is estimated for the data. The data should be transformed in such a way that a separator could be drawn as a hyperplane. </a:t>
            </a:r>
            <a:endParaRPr>
              <a:highlight>
                <a:schemeClr val="lt1"/>
              </a:highlight>
            </a:endParaRPr>
          </a:p>
          <a:p>
            <a:pPr indent="0" lvl="0" marL="0" rtl="0" algn="l">
              <a:spcBef>
                <a:spcPts val="0"/>
              </a:spcBef>
              <a:spcAft>
                <a:spcPts val="0"/>
              </a:spcAft>
              <a:buNone/>
            </a:pPr>
            <a:r>
              <a:t/>
            </a:r>
            <a:endParaRPr/>
          </a:p>
        </p:txBody>
      </p:sp>
      <p:sp>
        <p:nvSpPr>
          <p:cNvPr id="350" name="Google Shape;350;p60"/>
          <p:cNvSpPr txBox="1"/>
          <p:nvPr/>
        </p:nvSpPr>
        <p:spPr>
          <a:xfrm>
            <a:off x="377825" y="1672325"/>
            <a:ext cx="8363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highlight>
                  <a:schemeClr val="lt1"/>
                </a:highlight>
              </a:rPr>
              <a:t>Example</a:t>
            </a:r>
            <a:endParaRPr sz="1500">
              <a:highlight>
                <a:schemeClr val="lt1"/>
              </a:highlight>
            </a:endParaRPr>
          </a:p>
          <a:p>
            <a:pPr indent="0" lvl="0" marL="0" rtl="0" algn="l">
              <a:spcBef>
                <a:spcPts val="0"/>
              </a:spcBef>
              <a:spcAft>
                <a:spcPts val="0"/>
              </a:spcAft>
              <a:buClr>
                <a:schemeClr val="dk1"/>
              </a:buClr>
              <a:buSzPts val="1100"/>
              <a:buFont typeface="Arial"/>
              <a:buNone/>
            </a:pPr>
            <a:r>
              <a:t/>
            </a:r>
            <a:endParaRPr sz="1500">
              <a:highlight>
                <a:schemeClr val="lt1"/>
              </a:highlight>
            </a:endParaRPr>
          </a:p>
          <a:p>
            <a:pPr indent="0" lvl="0" marL="0" rtl="0" algn="l">
              <a:spcBef>
                <a:spcPts val="0"/>
              </a:spcBef>
              <a:spcAft>
                <a:spcPts val="0"/>
              </a:spcAft>
              <a:buClr>
                <a:schemeClr val="dk1"/>
              </a:buClr>
              <a:buSzPts val="1100"/>
              <a:buFont typeface="Arial"/>
              <a:buNone/>
            </a:pPr>
            <a:r>
              <a:rPr lang="en" sz="1500">
                <a:highlight>
                  <a:schemeClr val="lt1"/>
                </a:highlight>
              </a:rPr>
              <a:t>For the sake of simplicity, imagine that our dataset is one-dimensional data.</a:t>
            </a:r>
            <a:endParaRPr sz="1500">
              <a:highlight>
                <a:schemeClr val="lt1"/>
              </a:highlight>
            </a:endParaRPr>
          </a:p>
          <a:p>
            <a:pPr indent="0" lvl="0" marL="0" rtl="0" algn="l">
              <a:spcBef>
                <a:spcPts val="0"/>
              </a:spcBef>
              <a:spcAft>
                <a:spcPts val="0"/>
              </a:spcAft>
              <a:buClr>
                <a:schemeClr val="dk1"/>
              </a:buClr>
              <a:buSzPts val="1100"/>
              <a:buFont typeface="Arial"/>
              <a:buNone/>
            </a:pPr>
            <a:r>
              <a:rPr lang="en" sz="1500">
                <a:highlight>
                  <a:schemeClr val="lt1"/>
                </a:highlight>
              </a:rPr>
              <a:t>This means we have only one feature x. </a:t>
            </a:r>
            <a:endParaRPr sz="1500">
              <a:highlight>
                <a:schemeClr val="lt1"/>
              </a:highlight>
            </a:endParaRPr>
          </a:p>
          <a:p>
            <a:pPr indent="0" lvl="0" marL="0" rtl="0" algn="l">
              <a:spcBef>
                <a:spcPts val="0"/>
              </a:spcBef>
              <a:spcAft>
                <a:spcPts val="0"/>
              </a:spcAft>
              <a:buClr>
                <a:schemeClr val="dk1"/>
              </a:buClr>
              <a:buSzPts val="1100"/>
              <a:buFont typeface="Arial"/>
              <a:buNone/>
            </a:pPr>
            <a:r>
              <a:rPr lang="en" sz="1500">
                <a:highlight>
                  <a:schemeClr val="lt1"/>
                </a:highlight>
              </a:rPr>
              <a:t>As you can see, it is not linearly separable.</a:t>
            </a:r>
            <a:endParaRPr sz="1500">
              <a:highlight>
                <a:schemeClr val="lt1"/>
              </a:highlight>
            </a:endParaRPr>
          </a:p>
          <a:p>
            <a:pPr indent="0" lvl="0" marL="0" rtl="0" algn="l">
              <a:spcBef>
                <a:spcPts val="0"/>
              </a:spcBef>
              <a:spcAft>
                <a:spcPts val="0"/>
              </a:spcAft>
              <a:buNone/>
            </a:pPr>
            <a:r>
              <a:t/>
            </a:r>
            <a:endParaRPr sz="1500">
              <a:highlight>
                <a:schemeClr val="lt1"/>
              </a:highlight>
            </a:endParaRPr>
          </a:p>
        </p:txBody>
      </p:sp>
      <p:pic>
        <p:nvPicPr>
          <p:cNvPr id="351" name="Google Shape;351;p60"/>
          <p:cNvPicPr preferRelativeResize="0"/>
          <p:nvPr/>
        </p:nvPicPr>
        <p:blipFill>
          <a:blip r:embed="rId3">
            <a:alphaModFix/>
          </a:blip>
          <a:stretch>
            <a:fillRect/>
          </a:stretch>
        </p:blipFill>
        <p:spPr>
          <a:xfrm>
            <a:off x="4504300" y="2755125"/>
            <a:ext cx="2719075" cy="2252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1"/>
          <p:cNvSpPr txBox="1"/>
          <p:nvPr>
            <p:ph type="title"/>
          </p:nvPr>
        </p:nvSpPr>
        <p:spPr>
          <a:xfrm>
            <a:off x="434025" y="104750"/>
            <a:ext cx="5604000" cy="59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Data Transformation -Kernels</a:t>
            </a:r>
            <a:endParaRPr sz="3000"/>
          </a:p>
        </p:txBody>
      </p:sp>
      <p:sp>
        <p:nvSpPr>
          <p:cNvPr id="357" name="Google Shape;357;p61"/>
          <p:cNvSpPr txBox="1"/>
          <p:nvPr/>
        </p:nvSpPr>
        <p:spPr>
          <a:xfrm>
            <a:off x="434025" y="702650"/>
            <a:ext cx="819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chemeClr val="lt1"/>
                </a:highlight>
              </a:rPr>
              <a:t>We can transfer the data into a two-dimensional space. For example, you can increase the dimension of data by mapping x into a new space using a function with outputs x and x squared. </a:t>
            </a:r>
            <a:endParaRPr sz="1600">
              <a:highlight>
                <a:schemeClr val="lt1"/>
              </a:highlight>
            </a:endParaRPr>
          </a:p>
        </p:txBody>
      </p:sp>
      <p:pic>
        <p:nvPicPr>
          <p:cNvPr id="358" name="Google Shape;358;p61"/>
          <p:cNvPicPr preferRelativeResize="0"/>
          <p:nvPr/>
        </p:nvPicPr>
        <p:blipFill>
          <a:blip r:embed="rId3">
            <a:alphaModFix/>
          </a:blip>
          <a:stretch>
            <a:fillRect/>
          </a:stretch>
        </p:blipFill>
        <p:spPr>
          <a:xfrm>
            <a:off x="1670150" y="2228150"/>
            <a:ext cx="2486025" cy="561975"/>
          </a:xfrm>
          <a:prstGeom prst="rect">
            <a:avLst/>
          </a:prstGeom>
          <a:noFill/>
          <a:ln>
            <a:noFill/>
          </a:ln>
        </p:spPr>
      </p:pic>
      <p:pic>
        <p:nvPicPr>
          <p:cNvPr id="359" name="Google Shape;359;p61"/>
          <p:cNvPicPr preferRelativeResize="0"/>
          <p:nvPr/>
        </p:nvPicPr>
        <p:blipFill>
          <a:blip r:embed="rId4">
            <a:alphaModFix/>
          </a:blip>
          <a:stretch>
            <a:fillRect/>
          </a:stretch>
        </p:blipFill>
        <p:spPr>
          <a:xfrm>
            <a:off x="4572000" y="1412113"/>
            <a:ext cx="2899100" cy="2319275"/>
          </a:xfrm>
          <a:prstGeom prst="rect">
            <a:avLst/>
          </a:prstGeom>
          <a:noFill/>
          <a:ln>
            <a:noFill/>
          </a:ln>
        </p:spPr>
      </p:pic>
      <p:sp>
        <p:nvSpPr>
          <p:cNvPr id="360" name="Google Shape;360;p61"/>
          <p:cNvSpPr txBox="1"/>
          <p:nvPr/>
        </p:nvSpPr>
        <p:spPr>
          <a:xfrm>
            <a:off x="392775" y="3878700"/>
            <a:ext cx="8277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highlight>
                  <a:schemeClr val="lt1"/>
                </a:highlight>
              </a:rPr>
              <a:t>Basically, mapping data into a higher-dimensional space is called,  kernelling.</a:t>
            </a:r>
            <a:endParaRPr sz="1600">
              <a:highlight>
                <a:schemeClr val="lt1"/>
              </a:highlight>
            </a:endParaRPr>
          </a:p>
          <a:p>
            <a:pPr indent="0" lvl="0" marL="0" rtl="0" algn="l">
              <a:spcBef>
                <a:spcPts val="0"/>
              </a:spcBef>
              <a:spcAft>
                <a:spcPts val="0"/>
              </a:spcAft>
              <a:buClr>
                <a:schemeClr val="dk1"/>
              </a:buClr>
              <a:buSzPts val="1100"/>
              <a:buFont typeface="Arial"/>
              <a:buNone/>
            </a:pPr>
            <a:r>
              <a:rPr lang="en" sz="1600">
                <a:highlight>
                  <a:schemeClr val="lt1"/>
                </a:highlight>
              </a:rPr>
              <a:t>The mathematical function used for the transformation is known as the kernel </a:t>
            </a:r>
            <a:endParaRPr sz="1600">
              <a:highlight>
                <a:schemeClr val="lt1"/>
              </a:highlight>
            </a:endParaRPr>
          </a:p>
          <a:p>
            <a:pPr indent="0" lvl="0" marL="0" rtl="0" algn="l">
              <a:spcBef>
                <a:spcPts val="0"/>
              </a:spcBef>
              <a:spcAft>
                <a:spcPts val="0"/>
              </a:spcAft>
              <a:buClr>
                <a:schemeClr val="dk1"/>
              </a:buClr>
              <a:buSzPts val="1100"/>
              <a:buFont typeface="Arial"/>
              <a:buNone/>
            </a:pPr>
            <a:r>
              <a:rPr lang="en" sz="1600">
                <a:highlight>
                  <a:schemeClr val="lt1"/>
                </a:highlight>
              </a:rPr>
              <a:t>function, and can be of different types,such as linear, polynomial, Radial Basis Function, or RBF, and sigmoid. </a:t>
            </a:r>
            <a:endParaRPr sz="1600">
              <a:highlight>
                <a:schemeClr val="lt1"/>
              </a:highligh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77563" y="0"/>
            <a:ext cx="8388900" cy="4090800"/>
          </a:xfrm>
          <a:prstGeom prst="rect">
            <a:avLst/>
          </a:prstGeom>
        </p:spPr>
        <p:txBody>
          <a:bodyPr anchorCtr="0" anchor="ctr" bIns="91425" lIns="91425" spcFirstLastPara="1" rIns="91425" wrap="square" tIns="91425">
            <a:noAutofit/>
          </a:bodyPr>
          <a:lstStyle/>
          <a:p>
            <a:pPr indent="-330200" lvl="0" marL="685800" rtl="0" algn="l">
              <a:lnSpc>
                <a:spcPct val="158000"/>
              </a:lnSpc>
              <a:spcBef>
                <a:spcPts val="0"/>
              </a:spcBef>
              <a:spcAft>
                <a:spcPts val="0"/>
              </a:spcAft>
              <a:buClr>
                <a:srgbClr val="40424E"/>
              </a:buClr>
              <a:buSzPts val="1600"/>
              <a:buFont typeface="Arial"/>
              <a:buChar char="●"/>
            </a:pPr>
            <a:r>
              <a:rPr b="1" lang="en" sz="1600">
                <a:solidFill>
                  <a:srgbClr val="40424E"/>
                </a:solidFill>
                <a:highlight>
                  <a:srgbClr val="FFFFFF"/>
                </a:highlight>
                <a:latin typeface="Arial"/>
                <a:ea typeface="Arial"/>
                <a:cs typeface="Arial"/>
                <a:sym typeface="Arial"/>
              </a:rPr>
              <a:t>Traditional Programming : </a:t>
            </a:r>
            <a:r>
              <a:rPr lang="en" sz="1600">
                <a:solidFill>
                  <a:srgbClr val="40424E"/>
                </a:solidFill>
                <a:highlight>
                  <a:srgbClr val="FFFFFF"/>
                </a:highlight>
                <a:latin typeface="Arial"/>
                <a:ea typeface="Arial"/>
                <a:cs typeface="Arial"/>
                <a:sym typeface="Arial"/>
              </a:rPr>
              <a:t>We feed in DATA (Input) + PROGRAM (logic), run it on machine and get output.</a:t>
            </a:r>
            <a:endParaRPr sz="1600">
              <a:solidFill>
                <a:srgbClr val="40424E"/>
              </a:solidFill>
              <a:highlight>
                <a:srgbClr val="FFFFFF"/>
              </a:highlight>
              <a:latin typeface="Arial"/>
              <a:ea typeface="Arial"/>
              <a:cs typeface="Arial"/>
              <a:sym typeface="Arial"/>
            </a:endParaRPr>
          </a:p>
          <a:p>
            <a:pPr indent="-330200" lvl="0" marL="685800" rtl="0" algn="l">
              <a:lnSpc>
                <a:spcPct val="158000"/>
              </a:lnSpc>
              <a:spcBef>
                <a:spcPts val="0"/>
              </a:spcBef>
              <a:spcAft>
                <a:spcPts val="0"/>
              </a:spcAft>
              <a:buClr>
                <a:srgbClr val="40424E"/>
              </a:buClr>
              <a:buSzPts val="1600"/>
              <a:buFont typeface="Arial"/>
              <a:buChar char="●"/>
            </a:pPr>
            <a:r>
              <a:rPr b="1" lang="en" sz="1600">
                <a:solidFill>
                  <a:srgbClr val="40424E"/>
                </a:solidFill>
                <a:highlight>
                  <a:srgbClr val="FFFFFF"/>
                </a:highlight>
                <a:latin typeface="Arial"/>
                <a:ea typeface="Arial"/>
                <a:cs typeface="Arial"/>
                <a:sym typeface="Arial"/>
              </a:rPr>
              <a:t>Machine Learning : </a:t>
            </a:r>
            <a:r>
              <a:rPr lang="en" sz="1600">
                <a:solidFill>
                  <a:srgbClr val="40424E"/>
                </a:solidFill>
                <a:highlight>
                  <a:srgbClr val="FFFFFF"/>
                </a:highlight>
                <a:latin typeface="Arial"/>
                <a:ea typeface="Arial"/>
                <a:cs typeface="Arial"/>
                <a:sym typeface="Arial"/>
              </a:rPr>
              <a:t>We feed in DATA(Input) + Output, run it on machine during training and the machine creates its own program(logic), which can be evaluated while testing.</a:t>
            </a:r>
            <a:endParaRPr sz="1600">
              <a:solidFill>
                <a:srgbClr val="40424E"/>
              </a:solidFill>
              <a:highlight>
                <a:srgbClr val="FFFFFF"/>
              </a:highlight>
              <a:latin typeface="Arial"/>
              <a:ea typeface="Arial"/>
              <a:cs typeface="Arial"/>
              <a:sym typeface="Arial"/>
            </a:endParaRPr>
          </a:p>
          <a:p>
            <a:pPr indent="0" lvl="0" marL="0" rtl="0" algn="l">
              <a:spcBef>
                <a:spcPts val="3600"/>
              </a:spcBef>
              <a:spcAft>
                <a:spcPts val="0"/>
              </a:spcAft>
              <a:buNone/>
            </a:pPr>
            <a:r>
              <a:t/>
            </a:r>
            <a:endParaRPr/>
          </a:p>
        </p:txBody>
      </p:sp>
      <p:pic>
        <p:nvPicPr>
          <p:cNvPr id="82" name="Google Shape;82;p17"/>
          <p:cNvPicPr preferRelativeResize="0"/>
          <p:nvPr/>
        </p:nvPicPr>
        <p:blipFill>
          <a:blip r:embed="rId3">
            <a:alphaModFix/>
          </a:blip>
          <a:stretch>
            <a:fillRect/>
          </a:stretch>
        </p:blipFill>
        <p:spPr>
          <a:xfrm>
            <a:off x="1852613" y="2730938"/>
            <a:ext cx="5438775" cy="2124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txBox="1"/>
          <p:nvPr>
            <p:ph type="title"/>
          </p:nvPr>
        </p:nvSpPr>
        <p:spPr>
          <a:xfrm>
            <a:off x="335675" y="-70275"/>
            <a:ext cx="7239000" cy="100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Cost Function and Gradient Updates</a:t>
            </a:r>
            <a:endParaRPr sz="3000"/>
          </a:p>
        </p:txBody>
      </p:sp>
      <p:pic>
        <p:nvPicPr>
          <p:cNvPr id="366" name="Google Shape;366;p62"/>
          <p:cNvPicPr preferRelativeResize="0"/>
          <p:nvPr/>
        </p:nvPicPr>
        <p:blipFill>
          <a:blip r:embed="rId3">
            <a:alphaModFix/>
          </a:blip>
          <a:stretch>
            <a:fillRect/>
          </a:stretch>
        </p:blipFill>
        <p:spPr>
          <a:xfrm>
            <a:off x="405950" y="1241150"/>
            <a:ext cx="6003551" cy="902225"/>
          </a:xfrm>
          <a:prstGeom prst="rect">
            <a:avLst/>
          </a:prstGeom>
          <a:noFill/>
          <a:ln>
            <a:noFill/>
          </a:ln>
        </p:spPr>
      </p:pic>
      <p:sp>
        <p:nvSpPr>
          <p:cNvPr id="367" name="Google Shape;367;p62"/>
          <p:cNvSpPr txBox="1"/>
          <p:nvPr/>
        </p:nvSpPr>
        <p:spPr>
          <a:xfrm>
            <a:off x="335675" y="758900"/>
            <a:ext cx="347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Hinge Loss Function:</a:t>
            </a:r>
            <a:endParaRPr sz="1800">
              <a:solidFill>
                <a:schemeClr val="lt1"/>
              </a:solidFill>
            </a:endParaRPr>
          </a:p>
        </p:txBody>
      </p:sp>
      <p:sp>
        <p:nvSpPr>
          <p:cNvPr id="368" name="Google Shape;368;p62"/>
          <p:cNvSpPr txBox="1"/>
          <p:nvPr/>
        </p:nvSpPr>
        <p:spPr>
          <a:xfrm>
            <a:off x="320100" y="2307675"/>
            <a:ext cx="850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The cost is 0 if the predicted value and the actual value are of the same sign. If they are not, we then calculate the loss value. We also add a regularization parameter the cost function. The objective of the regularization parameter is to balance the margin maximization and loss. After adding the regularization parameter, the cost functions looks as below.</a:t>
            </a:r>
            <a:endParaRPr sz="1600">
              <a:solidFill>
                <a:srgbClr val="292929"/>
              </a:solidFill>
              <a:highlight>
                <a:srgbClr val="FFFFFF"/>
              </a:highlight>
              <a:latin typeface="Georgia"/>
              <a:ea typeface="Georgia"/>
              <a:cs typeface="Georgia"/>
              <a:sym typeface="Georgia"/>
            </a:endParaRPr>
          </a:p>
        </p:txBody>
      </p:sp>
      <p:pic>
        <p:nvPicPr>
          <p:cNvPr id="369" name="Google Shape;369;p62"/>
          <p:cNvPicPr preferRelativeResize="0"/>
          <p:nvPr/>
        </p:nvPicPr>
        <p:blipFill>
          <a:blip r:embed="rId4">
            <a:alphaModFix/>
          </a:blip>
          <a:stretch>
            <a:fillRect/>
          </a:stretch>
        </p:blipFill>
        <p:spPr>
          <a:xfrm>
            <a:off x="405950" y="3922750"/>
            <a:ext cx="5129649" cy="1097825"/>
          </a:xfrm>
          <a:prstGeom prst="rect">
            <a:avLst/>
          </a:prstGeom>
          <a:noFill/>
          <a:ln>
            <a:noFill/>
          </a:ln>
        </p:spPr>
      </p:pic>
      <p:sp>
        <p:nvSpPr>
          <p:cNvPr id="370" name="Google Shape;370;p62"/>
          <p:cNvSpPr txBox="1"/>
          <p:nvPr/>
        </p:nvSpPr>
        <p:spPr>
          <a:xfrm>
            <a:off x="335675" y="3376725"/>
            <a:ext cx="328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Cost Function:</a:t>
            </a:r>
            <a:endParaRPr sz="18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3"/>
          <p:cNvSpPr txBox="1"/>
          <p:nvPr>
            <p:ph type="title"/>
          </p:nvPr>
        </p:nvSpPr>
        <p:spPr>
          <a:xfrm>
            <a:off x="307575" y="196750"/>
            <a:ext cx="7787100" cy="8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Now that we have the loss function, we take partial derivatives with respect to the weights to find the gradients. Using the gradients, we can update our weights.</a:t>
            </a:r>
            <a:endParaRPr sz="1800"/>
          </a:p>
        </p:txBody>
      </p:sp>
      <p:pic>
        <p:nvPicPr>
          <p:cNvPr id="376" name="Google Shape;376;p63"/>
          <p:cNvPicPr preferRelativeResize="0"/>
          <p:nvPr/>
        </p:nvPicPr>
        <p:blipFill>
          <a:blip r:embed="rId3">
            <a:alphaModFix/>
          </a:blip>
          <a:stretch>
            <a:fillRect/>
          </a:stretch>
        </p:blipFill>
        <p:spPr>
          <a:xfrm>
            <a:off x="391300" y="1009625"/>
            <a:ext cx="6621276" cy="1266975"/>
          </a:xfrm>
          <a:prstGeom prst="rect">
            <a:avLst/>
          </a:prstGeom>
          <a:noFill/>
          <a:ln>
            <a:noFill/>
          </a:ln>
        </p:spPr>
      </p:pic>
      <p:pic>
        <p:nvPicPr>
          <p:cNvPr id="377" name="Google Shape;377;p63"/>
          <p:cNvPicPr preferRelativeResize="0"/>
          <p:nvPr/>
        </p:nvPicPr>
        <p:blipFill>
          <a:blip r:embed="rId4">
            <a:alphaModFix/>
          </a:blip>
          <a:stretch>
            <a:fillRect/>
          </a:stretch>
        </p:blipFill>
        <p:spPr>
          <a:xfrm>
            <a:off x="4944550" y="2681950"/>
            <a:ext cx="2933700" cy="628650"/>
          </a:xfrm>
          <a:prstGeom prst="rect">
            <a:avLst/>
          </a:prstGeom>
          <a:noFill/>
          <a:ln>
            <a:noFill/>
          </a:ln>
        </p:spPr>
      </p:pic>
      <p:pic>
        <p:nvPicPr>
          <p:cNvPr id="378" name="Google Shape;378;p63"/>
          <p:cNvPicPr preferRelativeResize="0"/>
          <p:nvPr/>
        </p:nvPicPr>
        <p:blipFill>
          <a:blip r:embed="rId5">
            <a:alphaModFix/>
          </a:blip>
          <a:stretch>
            <a:fillRect/>
          </a:stretch>
        </p:blipFill>
        <p:spPr>
          <a:xfrm>
            <a:off x="4944550" y="3715950"/>
            <a:ext cx="4076700" cy="819150"/>
          </a:xfrm>
          <a:prstGeom prst="rect">
            <a:avLst/>
          </a:prstGeom>
          <a:noFill/>
          <a:ln>
            <a:noFill/>
          </a:ln>
        </p:spPr>
      </p:pic>
      <p:sp>
        <p:nvSpPr>
          <p:cNvPr id="379" name="Google Shape;379;p63"/>
          <p:cNvSpPr txBox="1"/>
          <p:nvPr/>
        </p:nvSpPr>
        <p:spPr>
          <a:xfrm>
            <a:off x="337275" y="2613900"/>
            <a:ext cx="42348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When there is no misclassification, i.e our model correctly predicts the class of our data point, we only have to update the gradient from the regularization parameter.</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When there is a misclassification, i.e our model make a mistake on the prediction of the class of our data point, we include the loss along with the regularization parameter to perform gradient update.</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4"/>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Naive Bayes Classifiers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5"/>
          <p:cNvSpPr txBox="1"/>
          <p:nvPr>
            <p:ph type="title"/>
          </p:nvPr>
        </p:nvSpPr>
        <p:spPr>
          <a:xfrm>
            <a:off x="405925" y="261350"/>
            <a:ext cx="7989900" cy="20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40424E"/>
                </a:solidFill>
                <a:highlight>
                  <a:srgbClr val="FFFFFF"/>
                </a:highlight>
                <a:latin typeface="Arial"/>
                <a:ea typeface="Arial"/>
                <a:cs typeface="Arial"/>
                <a:sym typeface="Arial"/>
              </a:rPr>
              <a:t>Naive Bayes classifiers are a collection of classification algorithms based on </a:t>
            </a:r>
            <a:r>
              <a:rPr b="1" lang="en" sz="2000">
                <a:solidFill>
                  <a:srgbClr val="40424E"/>
                </a:solidFill>
                <a:highlight>
                  <a:srgbClr val="FFFFFF"/>
                </a:highlight>
                <a:latin typeface="Arial"/>
                <a:ea typeface="Arial"/>
                <a:cs typeface="Arial"/>
                <a:sym typeface="Arial"/>
              </a:rPr>
              <a:t>Bayes’ Theorem</a:t>
            </a:r>
            <a:r>
              <a:rPr lang="en" sz="2000">
                <a:solidFill>
                  <a:srgbClr val="40424E"/>
                </a:solidFill>
                <a:highlight>
                  <a:srgbClr val="FFFFFF"/>
                </a:highlight>
                <a:latin typeface="Arial"/>
                <a:ea typeface="Arial"/>
                <a:cs typeface="Arial"/>
                <a:sym typeface="Arial"/>
              </a:rPr>
              <a:t>. </a:t>
            </a:r>
            <a:endParaRPr sz="2000">
              <a:solidFill>
                <a:srgbClr val="40424E"/>
              </a:solidFill>
              <a:highlight>
                <a:srgbClr val="FFFFFF"/>
              </a:highlight>
              <a:latin typeface="Arial"/>
              <a:ea typeface="Arial"/>
              <a:cs typeface="Arial"/>
              <a:sym typeface="Arial"/>
            </a:endParaRPr>
          </a:p>
          <a:p>
            <a:pPr indent="0" lvl="0" marL="0" rtl="0" algn="l">
              <a:spcBef>
                <a:spcPts val="0"/>
              </a:spcBef>
              <a:spcAft>
                <a:spcPts val="0"/>
              </a:spcAft>
              <a:buNone/>
            </a:pPr>
            <a:r>
              <a:rPr lang="en" sz="2000">
                <a:solidFill>
                  <a:srgbClr val="40424E"/>
                </a:solidFill>
                <a:highlight>
                  <a:srgbClr val="FFFFFF"/>
                </a:highlight>
                <a:latin typeface="Arial"/>
                <a:ea typeface="Arial"/>
                <a:cs typeface="Arial"/>
                <a:sym typeface="Arial"/>
              </a:rPr>
              <a:t>It is not a single algorithm but a family of algorithms where all of them share a common principle, i.e. every pair of features being classified is independent of each other.</a:t>
            </a:r>
            <a:endParaRPr sz="6100"/>
          </a:p>
        </p:txBody>
      </p:sp>
      <p:pic>
        <p:nvPicPr>
          <p:cNvPr id="390" name="Google Shape;390;p65"/>
          <p:cNvPicPr preferRelativeResize="0"/>
          <p:nvPr/>
        </p:nvPicPr>
        <p:blipFill>
          <a:blip r:embed="rId3">
            <a:alphaModFix/>
          </a:blip>
          <a:stretch>
            <a:fillRect/>
          </a:stretch>
        </p:blipFill>
        <p:spPr>
          <a:xfrm>
            <a:off x="1980225" y="3575125"/>
            <a:ext cx="4610100" cy="1028700"/>
          </a:xfrm>
          <a:prstGeom prst="rect">
            <a:avLst/>
          </a:prstGeom>
          <a:noFill/>
          <a:ln>
            <a:noFill/>
          </a:ln>
        </p:spPr>
      </p:pic>
      <p:sp>
        <p:nvSpPr>
          <p:cNvPr id="391" name="Google Shape;391;p65"/>
          <p:cNvSpPr txBox="1"/>
          <p:nvPr/>
        </p:nvSpPr>
        <p:spPr>
          <a:xfrm>
            <a:off x="469800" y="2192300"/>
            <a:ext cx="3933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Old Standard TT"/>
                <a:ea typeface="Old Standard TT"/>
                <a:cs typeface="Old Standard TT"/>
                <a:sym typeface="Old Standard TT"/>
              </a:rPr>
              <a:t>Bayes Theorem :</a:t>
            </a:r>
            <a:endParaRPr sz="2500">
              <a:solidFill>
                <a:schemeClr val="lt1"/>
              </a:solidFill>
              <a:latin typeface="Old Standard TT"/>
              <a:ea typeface="Old Standard TT"/>
              <a:cs typeface="Old Standard TT"/>
              <a:sym typeface="Old Standard TT"/>
            </a:endParaRPr>
          </a:p>
        </p:txBody>
      </p:sp>
      <p:sp>
        <p:nvSpPr>
          <p:cNvPr id="392" name="Google Shape;392;p65"/>
          <p:cNvSpPr txBox="1"/>
          <p:nvPr/>
        </p:nvSpPr>
        <p:spPr>
          <a:xfrm>
            <a:off x="554100" y="2761700"/>
            <a:ext cx="717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0424E"/>
                </a:solidFill>
                <a:highlight>
                  <a:srgbClr val="FFFFFF"/>
                </a:highlight>
              </a:rPr>
              <a:t>Bayes’ Theorem finds the probability of an event occurring given the probability of another event that has already occurred.</a:t>
            </a:r>
            <a:endParaRPr sz="1700">
              <a:latin typeface="Old Standard TT"/>
              <a:ea typeface="Old Standard TT"/>
              <a:cs typeface="Old Standard TT"/>
              <a:sym typeface="Old Standard T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6"/>
          <p:cNvSpPr txBox="1"/>
          <p:nvPr>
            <p:ph type="title"/>
          </p:nvPr>
        </p:nvSpPr>
        <p:spPr>
          <a:xfrm>
            <a:off x="430025" y="201150"/>
            <a:ext cx="5604000" cy="5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40424E"/>
                </a:solidFill>
                <a:highlight>
                  <a:srgbClr val="FFFFFF"/>
                </a:highlight>
                <a:latin typeface="Arial"/>
                <a:ea typeface="Arial"/>
                <a:cs typeface="Arial"/>
                <a:sym typeface="Arial"/>
              </a:rPr>
              <a:t>To start with, let us consider a dataset.</a:t>
            </a:r>
            <a:endParaRPr sz="1600">
              <a:solidFill>
                <a:srgbClr val="40424E"/>
              </a:solidFill>
              <a:highlight>
                <a:srgbClr val="FFFFFF"/>
              </a:highlight>
              <a:latin typeface="Arial"/>
              <a:ea typeface="Arial"/>
              <a:cs typeface="Arial"/>
              <a:sym typeface="Arial"/>
            </a:endParaRPr>
          </a:p>
          <a:p>
            <a:pPr indent="0" lvl="0" marL="0" rtl="0" algn="l">
              <a:spcBef>
                <a:spcPts val="0"/>
              </a:spcBef>
              <a:spcAft>
                <a:spcPts val="0"/>
              </a:spcAft>
              <a:buNone/>
            </a:pPr>
            <a:r>
              <a:rPr lang="en" sz="1600">
                <a:solidFill>
                  <a:srgbClr val="40424E"/>
                </a:solidFill>
                <a:highlight>
                  <a:srgbClr val="FFFFFF"/>
                </a:highlight>
                <a:latin typeface="Arial"/>
                <a:ea typeface="Arial"/>
                <a:cs typeface="Arial"/>
                <a:sym typeface="Arial"/>
              </a:rPr>
              <a:t>Given the weather conditions, each tuple classifies the conditions as fit(“Yes”) or unfit(“No”) for plaing golf.</a:t>
            </a:r>
            <a:endParaRPr sz="1900">
              <a:solidFill>
                <a:srgbClr val="40424E"/>
              </a:solidFill>
              <a:highlight>
                <a:srgbClr val="FFFFFF"/>
              </a:highlight>
              <a:latin typeface="Arial"/>
              <a:ea typeface="Arial"/>
              <a:cs typeface="Arial"/>
              <a:sym typeface="Arial"/>
            </a:endParaRPr>
          </a:p>
        </p:txBody>
      </p:sp>
      <p:pic>
        <p:nvPicPr>
          <p:cNvPr id="398" name="Google Shape;398;p66"/>
          <p:cNvPicPr preferRelativeResize="0"/>
          <p:nvPr/>
        </p:nvPicPr>
        <p:blipFill>
          <a:blip r:embed="rId3">
            <a:alphaModFix/>
          </a:blip>
          <a:stretch>
            <a:fillRect/>
          </a:stretch>
        </p:blipFill>
        <p:spPr>
          <a:xfrm>
            <a:off x="2466800" y="1037849"/>
            <a:ext cx="4210401" cy="4045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7"/>
          <p:cNvSpPr txBox="1"/>
          <p:nvPr>
            <p:ph type="title"/>
          </p:nvPr>
        </p:nvSpPr>
        <p:spPr>
          <a:xfrm>
            <a:off x="345700" y="56550"/>
            <a:ext cx="5604000" cy="60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Assumption:</a:t>
            </a:r>
            <a:endParaRPr sz="2600"/>
          </a:p>
        </p:txBody>
      </p:sp>
      <p:sp>
        <p:nvSpPr>
          <p:cNvPr id="404" name="Google Shape;404;p67"/>
          <p:cNvSpPr txBox="1"/>
          <p:nvPr/>
        </p:nvSpPr>
        <p:spPr>
          <a:xfrm>
            <a:off x="422250" y="807050"/>
            <a:ext cx="8299500" cy="405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40424E"/>
                </a:solidFill>
                <a:highlight>
                  <a:srgbClr val="FFFFFF"/>
                </a:highlight>
              </a:rPr>
              <a:t>The fundamental Naive Bayes assumption is that each feature makes an independent and equal contribution to the outcome.</a:t>
            </a:r>
            <a:endParaRPr sz="1500">
              <a:solidFill>
                <a:srgbClr val="40424E"/>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500">
                <a:solidFill>
                  <a:srgbClr val="40424E"/>
                </a:solidFill>
                <a:highlight>
                  <a:srgbClr val="FFFFFF"/>
                </a:highlight>
              </a:rPr>
              <a:t>With relation to our dataset, this concept can be understood as:</a:t>
            </a:r>
            <a:endParaRPr sz="1500">
              <a:solidFill>
                <a:srgbClr val="40424E"/>
              </a:solidFill>
              <a:highlight>
                <a:srgbClr val="FFFFFF"/>
              </a:highlight>
            </a:endParaRPr>
          </a:p>
          <a:p>
            <a:pPr indent="-323850" lvl="0" marL="685800" rtl="0" algn="l">
              <a:lnSpc>
                <a:spcPct val="158000"/>
              </a:lnSpc>
              <a:spcBef>
                <a:spcPts val="800"/>
              </a:spcBef>
              <a:spcAft>
                <a:spcPts val="0"/>
              </a:spcAft>
              <a:buClr>
                <a:srgbClr val="40424E"/>
              </a:buClr>
              <a:buSzPts val="1500"/>
              <a:buChar char="●"/>
            </a:pPr>
            <a:r>
              <a:rPr lang="en" sz="1500">
                <a:solidFill>
                  <a:srgbClr val="40424E"/>
                </a:solidFill>
                <a:highlight>
                  <a:srgbClr val="FFFFFF"/>
                </a:highlight>
              </a:rPr>
              <a:t>We assume that no pair of features are dependent. For example, the temperature being ‘Hot’ has nothing to do with the humidity or the outlook being ‘Rainy’ has no effect on the winds. Hence, the features are assumed to be </a:t>
            </a:r>
            <a:r>
              <a:rPr b="1" lang="en" sz="1500">
                <a:solidFill>
                  <a:srgbClr val="40424E"/>
                </a:solidFill>
                <a:highlight>
                  <a:srgbClr val="FFFFFF"/>
                </a:highlight>
              </a:rPr>
              <a:t>independent</a:t>
            </a:r>
            <a:r>
              <a:rPr lang="en" sz="1500">
                <a:solidFill>
                  <a:srgbClr val="40424E"/>
                </a:solidFill>
                <a:highlight>
                  <a:srgbClr val="FFFFFF"/>
                </a:highlight>
              </a:rPr>
              <a:t>.</a:t>
            </a:r>
            <a:endParaRPr sz="1500">
              <a:solidFill>
                <a:srgbClr val="40424E"/>
              </a:solidFill>
              <a:highlight>
                <a:srgbClr val="FFFFFF"/>
              </a:highlight>
            </a:endParaRPr>
          </a:p>
          <a:p>
            <a:pPr indent="-323850" lvl="0" marL="685800" rtl="0" algn="l">
              <a:lnSpc>
                <a:spcPct val="158000"/>
              </a:lnSpc>
              <a:spcBef>
                <a:spcPts val="0"/>
              </a:spcBef>
              <a:spcAft>
                <a:spcPts val="0"/>
              </a:spcAft>
              <a:buClr>
                <a:srgbClr val="40424E"/>
              </a:buClr>
              <a:buSzPts val="1500"/>
              <a:buChar char="●"/>
            </a:pPr>
            <a:r>
              <a:rPr lang="en" sz="1500">
                <a:solidFill>
                  <a:srgbClr val="40424E"/>
                </a:solidFill>
                <a:highlight>
                  <a:srgbClr val="FFFFFF"/>
                </a:highlight>
              </a:rPr>
              <a:t>Secondly, each feature is given the same weight(or importance). For example, knowing only temperature and humidity alone can’t predict the outcome accuratey. None of the attributes is irrelevant and assumed to be contributing </a:t>
            </a:r>
            <a:r>
              <a:rPr b="1" lang="en" sz="1500">
                <a:solidFill>
                  <a:srgbClr val="40424E"/>
                </a:solidFill>
                <a:highlight>
                  <a:srgbClr val="FFFFFF"/>
                </a:highlight>
              </a:rPr>
              <a:t>equally</a:t>
            </a:r>
            <a:r>
              <a:rPr lang="en" sz="1500">
                <a:solidFill>
                  <a:srgbClr val="40424E"/>
                </a:solidFill>
                <a:highlight>
                  <a:srgbClr val="FFFFFF"/>
                </a:highlight>
              </a:rPr>
              <a:t> to the outcome.</a:t>
            </a:r>
            <a:endParaRPr sz="1500">
              <a:solidFill>
                <a:srgbClr val="40424E"/>
              </a:solidFill>
              <a:highlight>
                <a:srgbClr val="FFFFFF"/>
              </a:highlight>
            </a:endParaRPr>
          </a:p>
          <a:p>
            <a:pPr indent="0" lvl="0" marL="0" rtl="0" algn="l">
              <a:spcBef>
                <a:spcPts val="36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8"/>
          <p:cNvSpPr txBox="1"/>
          <p:nvPr>
            <p:ph type="title"/>
          </p:nvPr>
        </p:nvSpPr>
        <p:spPr>
          <a:xfrm>
            <a:off x="466150" y="277075"/>
            <a:ext cx="7267200" cy="759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40424E"/>
                </a:solidFill>
                <a:highlight>
                  <a:srgbClr val="FFFFFF"/>
                </a:highlight>
                <a:latin typeface="Arial"/>
                <a:ea typeface="Arial"/>
                <a:cs typeface="Arial"/>
                <a:sym typeface="Arial"/>
              </a:rPr>
              <a:t>Now, with regards to our dataset, we can apply Bayes’ theorem in following way:</a:t>
            </a:r>
            <a:endParaRPr sz="1500">
              <a:solidFill>
                <a:srgbClr val="40424E"/>
              </a:solidFill>
              <a:highlight>
                <a:srgbClr val="FFFFFF"/>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600"/>
          </a:p>
        </p:txBody>
      </p:sp>
      <p:pic>
        <p:nvPicPr>
          <p:cNvPr id="410" name="Google Shape;410;p68"/>
          <p:cNvPicPr preferRelativeResize="0"/>
          <p:nvPr/>
        </p:nvPicPr>
        <p:blipFill>
          <a:blip r:embed="rId3">
            <a:alphaModFix/>
          </a:blip>
          <a:stretch>
            <a:fillRect/>
          </a:stretch>
        </p:blipFill>
        <p:spPr>
          <a:xfrm>
            <a:off x="2312138" y="636000"/>
            <a:ext cx="3575225" cy="520375"/>
          </a:xfrm>
          <a:prstGeom prst="rect">
            <a:avLst/>
          </a:prstGeom>
          <a:noFill/>
          <a:ln>
            <a:noFill/>
          </a:ln>
        </p:spPr>
      </p:pic>
      <p:sp>
        <p:nvSpPr>
          <p:cNvPr id="411" name="Google Shape;411;p68"/>
          <p:cNvSpPr txBox="1"/>
          <p:nvPr/>
        </p:nvSpPr>
        <p:spPr>
          <a:xfrm>
            <a:off x="240925" y="1312975"/>
            <a:ext cx="8624700" cy="23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40424E"/>
                </a:solidFill>
                <a:highlight>
                  <a:srgbClr val="FFFFFF"/>
                </a:highlight>
              </a:rPr>
              <a:t>Just to clear, an example of a feature vector and corresponding class variable can be: (refer 1st row of dataset)</a:t>
            </a:r>
            <a:endParaRPr>
              <a:solidFill>
                <a:srgbClr val="40424E"/>
              </a:solidFill>
              <a:highlight>
                <a:srgbClr val="FFFFFF"/>
              </a:highlight>
            </a:endParaRPr>
          </a:p>
          <a:p>
            <a:pPr indent="0" lvl="0" marL="0" rtl="0" algn="l">
              <a:spcBef>
                <a:spcPts val="800"/>
              </a:spcBef>
              <a:spcAft>
                <a:spcPts val="0"/>
              </a:spcAft>
              <a:buNone/>
            </a:pPr>
            <a:r>
              <a:rPr lang="en" sz="1300">
                <a:solidFill>
                  <a:schemeClr val="dk1"/>
                </a:solidFill>
                <a:highlight>
                  <a:srgbClr val="FFFFFF"/>
                </a:highlight>
                <a:latin typeface="Courier New"/>
                <a:ea typeface="Courier New"/>
                <a:cs typeface="Courier New"/>
                <a:sym typeface="Courier New"/>
              </a:rPr>
              <a:t>X = (Rainy, Hot, High, False)</a:t>
            </a:r>
            <a:endParaRPr sz="13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300">
                <a:solidFill>
                  <a:schemeClr val="dk1"/>
                </a:solidFill>
                <a:highlight>
                  <a:srgbClr val="FFFFFF"/>
                </a:highlight>
                <a:latin typeface="Courier New"/>
                <a:ea typeface="Courier New"/>
                <a:cs typeface="Courier New"/>
                <a:sym typeface="Courier New"/>
              </a:rPr>
              <a:t>y = No</a:t>
            </a:r>
            <a:endParaRPr sz="1300">
              <a:solidFill>
                <a:schemeClr val="dk1"/>
              </a:solidFill>
              <a:highlight>
                <a:srgbClr val="FFFFFF"/>
              </a:highlight>
              <a:latin typeface="Courier New"/>
              <a:ea typeface="Courier New"/>
              <a:cs typeface="Courier New"/>
              <a:sym typeface="Courier New"/>
            </a:endParaRPr>
          </a:p>
          <a:p>
            <a:pPr indent="0" lvl="0" marL="190500" marR="190500" rtl="0" algn="l">
              <a:lnSpc>
                <a:spcPct val="115000"/>
              </a:lnSpc>
              <a:spcBef>
                <a:spcPts val="0"/>
              </a:spcBef>
              <a:spcAft>
                <a:spcPts val="0"/>
              </a:spcAft>
              <a:buClr>
                <a:schemeClr val="dk1"/>
              </a:buClr>
              <a:buSzPts val="1100"/>
              <a:buFont typeface="Arial"/>
              <a:buNone/>
            </a:pPr>
            <a:r>
              <a:t/>
            </a:r>
            <a:endParaRPr sz="13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
                <a:solidFill>
                  <a:srgbClr val="40424E"/>
                </a:solidFill>
                <a:highlight>
                  <a:srgbClr val="FFFFFF"/>
                </a:highlight>
              </a:rPr>
              <a:t>So basically, P(y|X) here means, the probability of “Not playing golf” given that the weather conditions are “Rainy outlook”, “Temperature is hot”, “high humidity” and “no wind”</a:t>
            </a:r>
            <a:endParaRPr>
              <a:solidFill>
                <a:srgbClr val="40424E"/>
              </a:solidFill>
              <a:highlight>
                <a:srgbClr val="FFFFFF"/>
              </a:highlight>
            </a:endParaRPr>
          </a:p>
          <a:p>
            <a:pPr indent="0" lvl="0" marL="0" rtl="0" algn="l">
              <a:spcBef>
                <a:spcPts val="800"/>
              </a:spcBef>
              <a:spcAft>
                <a:spcPts val="0"/>
              </a:spcAft>
              <a:buNone/>
            </a:pPr>
            <a:r>
              <a:t/>
            </a:r>
            <a:endParaRPr>
              <a:latin typeface="Old Standard TT"/>
              <a:ea typeface="Old Standard TT"/>
              <a:cs typeface="Old Standard TT"/>
              <a:sym typeface="Old Standard TT"/>
            </a:endParaRPr>
          </a:p>
        </p:txBody>
      </p:sp>
      <p:sp>
        <p:nvSpPr>
          <p:cNvPr id="412" name="Google Shape;412;p68"/>
          <p:cNvSpPr txBox="1"/>
          <p:nvPr/>
        </p:nvSpPr>
        <p:spPr>
          <a:xfrm>
            <a:off x="240925" y="3372775"/>
            <a:ext cx="7179300" cy="13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FFF"/>
                </a:highlight>
              </a:rPr>
              <a:t>Now, as our features are independent (assumption), we can use the following theorem:</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If any two events A and B are independent, then,</a:t>
            </a:r>
            <a:endParaRPr>
              <a:solidFill>
                <a:schemeClr val="dk1"/>
              </a:solidFill>
              <a:highlight>
                <a:srgbClr val="FFFFFF"/>
              </a:highlight>
            </a:endParaRPr>
          </a:p>
          <a:p>
            <a:pPr indent="0" lvl="0" marL="190500" marR="190500" rtl="0" algn="l">
              <a:lnSpc>
                <a:spcPct val="115000"/>
              </a:lnSpc>
              <a:spcBef>
                <a:spcPts val="800"/>
              </a:spcBef>
              <a:spcAft>
                <a:spcPts val="0"/>
              </a:spcAft>
              <a:buClr>
                <a:schemeClr val="dk1"/>
              </a:buClr>
              <a:buSzPts val="1100"/>
              <a:buFont typeface="Arial"/>
              <a:buNone/>
            </a:pPr>
            <a:r>
              <a:rPr lang="en">
                <a:solidFill>
                  <a:schemeClr val="dk1"/>
                </a:solidFill>
                <a:highlight>
                  <a:schemeClr val="lt1"/>
                </a:highlight>
              </a:rPr>
              <a:t>P(A,B) = P(A)P(B)</a:t>
            </a:r>
            <a:endParaRPr>
              <a:solidFill>
                <a:schemeClr val="dk1"/>
              </a:solidFill>
              <a:highlight>
                <a:schemeClr val="lt1"/>
              </a:highlight>
            </a:endParaRPr>
          </a:p>
          <a:p>
            <a:pPr indent="0" lvl="0" marL="0" rtl="0" algn="l">
              <a:spcBef>
                <a:spcPts val="800"/>
              </a:spcBef>
              <a:spcAft>
                <a:spcPts val="0"/>
              </a:spcAft>
              <a:buNone/>
            </a:pPr>
            <a:r>
              <a:t/>
            </a:r>
            <a:endParaRPr>
              <a:highlight>
                <a:srgbClr val="FFFFFF"/>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9"/>
          <p:cNvSpPr txBox="1"/>
          <p:nvPr>
            <p:ph type="title"/>
          </p:nvPr>
        </p:nvSpPr>
        <p:spPr>
          <a:xfrm>
            <a:off x="345725" y="56575"/>
            <a:ext cx="5604000" cy="54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40424E"/>
                </a:solidFill>
                <a:highlight>
                  <a:srgbClr val="FFFFFF"/>
                </a:highlight>
                <a:latin typeface="Arial"/>
                <a:ea typeface="Arial"/>
                <a:cs typeface="Arial"/>
                <a:sym typeface="Arial"/>
              </a:rPr>
              <a:t>Hence, we reach to the result:</a:t>
            </a:r>
            <a:endParaRPr sz="5700"/>
          </a:p>
        </p:txBody>
      </p:sp>
      <p:pic>
        <p:nvPicPr>
          <p:cNvPr id="418" name="Google Shape;418;p69"/>
          <p:cNvPicPr preferRelativeResize="0"/>
          <p:nvPr/>
        </p:nvPicPr>
        <p:blipFill>
          <a:blip r:embed="rId3">
            <a:alphaModFix/>
          </a:blip>
          <a:stretch>
            <a:fillRect/>
          </a:stretch>
        </p:blipFill>
        <p:spPr>
          <a:xfrm>
            <a:off x="454125" y="602275"/>
            <a:ext cx="5986725" cy="457750"/>
          </a:xfrm>
          <a:prstGeom prst="rect">
            <a:avLst/>
          </a:prstGeom>
          <a:noFill/>
          <a:ln>
            <a:noFill/>
          </a:ln>
        </p:spPr>
      </p:pic>
      <p:sp>
        <p:nvSpPr>
          <p:cNvPr id="419" name="Google Shape;419;p69"/>
          <p:cNvSpPr txBox="1"/>
          <p:nvPr/>
        </p:nvSpPr>
        <p:spPr>
          <a:xfrm>
            <a:off x="345725" y="1180475"/>
            <a:ext cx="805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0424E"/>
                </a:solidFill>
                <a:highlight>
                  <a:srgbClr val="FFFFFF"/>
                </a:highlight>
              </a:rPr>
              <a:t>Now, as the denominator remains constant for a given input, we can remove that term:</a:t>
            </a:r>
            <a:endParaRPr sz="1700">
              <a:latin typeface="Old Standard TT"/>
              <a:ea typeface="Old Standard TT"/>
              <a:cs typeface="Old Standard TT"/>
              <a:sym typeface="Old Standard TT"/>
            </a:endParaRPr>
          </a:p>
        </p:txBody>
      </p:sp>
      <p:pic>
        <p:nvPicPr>
          <p:cNvPr id="420" name="Google Shape;420;p69"/>
          <p:cNvPicPr preferRelativeResize="0"/>
          <p:nvPr/>
        </p:nvPicPr>
        <p:blipFill>
          <a:blip r:embed="rId4">
            <a:alphaModFix/>
          </a:blip>
          <a:stretch>
            <a:fillRect/>
          </a:stretch>
        </p:blipFill>
        <p:spPr>
          <a:xfrm>
            <a:off x="454125" y="1679675"/>
            <a:ext cx="5689751" cy="545700"/>
          </a:xfrm>
          <a:prstGeom prst="rect">
            <a:avLst/>
          </a:prstGeom>
          <a:noFill/>
          <a:ln>
            <a:noFill/>
          </a:ln>
        </p:spPr>
      </p:pic>
      <p:sp>
        <p:nvSpPr>
          <p:cNvPr id="421" name="Google Shape;421;p69"/>
          <p:cNvSpPr txBox="1"/>
          <p:nvPr/>
        </p:nvSpPr>
        <p:spPr>
          <a:xfrm>
            <a:off x="345725" y="2360950"/>
            <a:ext cx="7926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0424E"/>
                </a:solidFill>
                <a:highlight>
                  <a:srgbClr val="FFFFFF"/>
                </a:highlight>
              </a:rPr>
              <a:t>Now, we need to create a classifier model. For this, we find the probability of given set of inputs for all possible values of the class variable </a:t>
            </a:r>
            <a:r>
              <a:rPr i="1" lang="en" sz="1600">
                <a:solidFill>
                  <a:srgbClr val="40424E"/>
                </a:solidFill>
                <a:highlight>
                  <a:srgbClr val="FFFFFF"/>
                </a:highlight>
              </a:rPr>
              <a:t>y</a:t>
            </a:r>
            <a:r>
              <a:rPr lang="en" sz="1600">
                <a:solidFill>
                  <a:srgbClr val="40424E"/>
                </a:solidFill>
                <a:highlight>
                  <a:srgbClr val="FFFFFF"/>
                </a:highlight>
              </a:rPr>
              <a:t> and pick up the output with maximum probability. This can be expressed mathematically as:</a:t>
            </a:r>
            <a:endParaRPr sz="1700">
              <a:latin typeface="Old Standard TT"/>
              <a:ea typeface="Old Standard TT"/>
              <a:cs typeface="Old Standard TT"/>
              <a:sym typeface="Old Standard TT"/>
            </a:endParaRPr>
          </a:p>
        </p:txBody>
      </p:sp>
      <p:pic>
        <p:nvPicPr>
          <p:cNvPr id="422" name="Google Shape;422;p69"/>
          <p:cNvPicPr preferRelativeResize="0"/>
          <p:nvPr/>
        </p:nvPicPr>
        <p:blipFill>
          <a:blip r:embed="rId5">
            <a:alphaModFix/>
          </a:blip>
          <a:stretch>
            <a:fillRect/>
          </a:stretch>
        </p:blipFill>
        <p:spPr>
          <a:xfrm>
            <a:off x="454125" y="3419925"/>
            <a:ext cx="6288449" cy="545700"/>
          </a:xfrm>
          <a:prstGeom prst="rect">
            <a:avLst/>
          </a:prstGeom>
          <a:noFill/>
          <a:ln>
            <a:noFill/>
          </a:ln>
        </p:spPr>
      </p:pic>
      <p:sp>
        <p:nvSpPr>
          <p:cNvPr id="423" name="Google Shape;423;p69"/>
          <p:cNvSpPr txBox="1"/>
          <p:nvPr/>
        </p:nvSpPr>
        <p:spPr>
          <a:xfrm>
            <a:off x="345725" y="4155750"/>
            <a:ext cx="821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0424E"/>
                </a:solidFill>
                <a:highlight>
                  <a:srgbClr val="FFFFFF"/>
                </a:highlight>
              </a:rPr>
              <a:t>So, finally, we are left with the task of calculating P(y) and P(xi | y).</a:t>
            </a:r>
            <a:endParaRPr sz="1600">
              <a:latin typeface="Old Standard TT"/>
              <a:ea typeface="Old Standard TT"/>
              <a:cs typeface="Old Standard TT"/>
              <a:sym typeface="Old Standard T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180675" y="225200"/>
            <a:ext cx="8600700" cy="53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40424E"/>
                </a:solidFill>
                <a:highlight>
                  <a:srgbClr val="FFFFFF"/>
                </a:highlight>
                <a:latin typeface="Arial"/>
                <a:ea typeface="Arial"/>
                <a:cs typeface="Arial"/>
                <a:sym typeface="Arial"/>
              </a:rPr>
              <a:t>We need to find P(xi | yj) for each xi in X and yj in y. All these calculations have been demonstrated in the tables below:</a:t>
            </a:r>
            <a:endParaRPr sz="1600"/>
          </a:p>
        </p:txBody>
      </p:sp>
      <p:pic>
        <p:nvPicPr>
          <p:cNvPr id="429" name="Google Shape;429;p70"/>
          <p:cNvPicPr preferRelativeResize="0"/>
          <p:nvPr/>
        </p:nvPicPr>
        <p:blipFill>
          <a:blip r:embed="rId3">
            <a:alphaModFix/>
          </a:blip>
          <a:stretch>
            <a:fillRect/>
          </a:stretch>
        </p:blipFill>
        <p:spPr>
          <a:xfrm>
            <a:off x="5223600" y="758900"/>
            <a:ext cx="3474488" cy="4079800"/>
          </a:xfrm>
          <a:prstGeom prst="rect">
            <a:avLst/>
          </a:prstGeom>
          <a:noFill/>
          <a:ln>
            <a:noFill/>
          </a:ln>
        </p:spPr>
      </p:pic>
      <p:sp>
        <p:nvSpPr>
          <p:cNvPr id="430" name="Google Shape;430;p70"/>
          <p:cNvSpPr txBox="1"/>
          <p:nvPr/>
        </p:nvSpPr>
        <p:spPr>
          <a:xfrm>
            <a:off x="313175" y="1288900"/>
            <a:ext cx="4746000" cy="287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40424E"/>
                </a:solidFill>
                <a:highlight>
                  <a:srgbClr val="FFFFFF"/>
                </a:highlight>
              </a:rPr>
              <a:t>So, in the tables, we have calculated P(xi | yj) for each xi in X and yj in y manually in the tables 1-4. For example, probability of playing golf given that the temperature is cool, i.e P(temp. = cool | play golf = Yes) = 3/9.</a:t>
            </a:r>
            <a:endParaRPr sz="1600">
              <a:solidFill>
                <a:srgbClr val="40424E"/>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600">
                <a:solidFill>
                  <a:srgbClr val="40424E"/>
                </a:solidFill>
                <a:highlight>
                  <a:srgbClr val="FFFFFF"/>
                </a:highlight>
              </a:rPr>
              <a:t>Also, we need to find class probabilities (P(y)) which has been calculated in the table 5. For example, P(play golf = Yes) = 9/14.</a:t>
            </a:r>
            <a:endParaRPr sz="1600">
              <a:solidFill>
                <a:srgbClr val="40424E"/>
              </a:solidFill>
              <a:highlight>
                <a:srgbClr val="FFFFFF"/>
              </a:highlight>
            </a:endParaRPr>
          </a:p>
          <a:p>
            <a:pPr indent="0" lvl="0" marL="0" rtl="0" algn="l">
              <a:spcBef>
                <a:spcPts val="8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1"/>
          <p:cNvSpPr txBox="1"/>
          <p:nvPr>
            <p:ph type="title"/>
          </p:nvPr>
        </p:nvSpPr>
        <p:spPr>
          <a:xfrm>
            <a:off x="454100" y="321575"/>
            <a:ext cx="5604000" cy="690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40424E"/>
                </a:solidFill>
                <a:highlight>
                  <a:srgbClr val="FFFFFF"/>
                </a:highlight>
                <a:latin typeface="Arial"/>
                <a:ea typeface="Arial"/>
                <a:cs typeface="Arial"/>
                <a:sym typeface="Arial"/>
              </a:rPr>
              <a:t>So now, we are done with our pre-computations and the classifier is ready!</a:t>
            </a:r>
            <a:endParaRPr sz="1300">
              <a:solidFill>
                <a:srgbClr val="40424E"/>
              </a:solidFill>
              <a:highlight>
                <a:srgbClr val="FFFFFF"/>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 sz="1300">
                <a:solidFill>
                  <a:srgbClr val="40424E"/>
                </a:solidFill>
                <a:highlight>
                  <a:srgbClr val="FFFFFF"/>
                </a:highlight>
                <a:latin typeface="Arial"/>
                <a:ea typeface="Arial"/>
                <a:cs typeface="Arial"/>
                <a:sym typeface="Arial"/>
              </a:rPr>
              <a:t>Let us test it on a new set of features (let us call it today):</a:t>
            </a:r>
            <a:endParaRPr sz="1300">
              <a:solidFill>
                <a:srgbClr val="40424E"/>
              </a:solidFill>
              <a:highlight>
                <a:srgbClr val="FFFFFF"/>
              </a:highlight>
              <a:latin typeface="Arial"/>
              <a:ea typeface="Arial"/>
              <a:cs typeface="Arial"/>
              <a:sym typeface="Arial"/>
            </a:endParaRPr>
          </a:p>
          <a:p>
            <a:pPr indent="0" lvl="0" marL="0" rtl="0" algn="l">
              <a:spcBef>
                <a:spcPts val="800"/>
              </a:spcBef>
              <a:spcAft>
                <a:spcPts val="0"/>
              </a:spcAft>
              <a:buNone/>
            </a:pPr>
            <a:r>
              <a:t/>
            </a:r>
            <a:endParaRPr sz="1300"/>
          </a:p>
        </p:txBody>
      </p:sp>
      <p:pic>
        <p:nvPicPr>
          <p:cNvPr id="436" name="Google Shape;436;p71"/>
          <p:cNvPicPr preferRelativeResize="0"/>
          <p:nvPr/>
        </p:nvPicPr>
        <p:blipFill>
          <a:blip r:embed="rId3">
            <a:alphaModFix/>
          </a:blip>
          <a:stretch>
            <a:fillRect/>
          </a:stretch>
        </p:blipFill>
        <p:spPr>
          <a:xfrm>
            <a:off x="1593950" y="1011875"/>
            <a:ext cx="5956101" cy="3987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Terminologies of Machine Learning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2"/>
          <p:cNvSpPr txBox="1"/>
          <p:nvPr>
            <p:ph type="title"/>
          </p:nvPr>
        </p:nvSpPr>
        <p:spPr>
          <a:xfrm>
            <a:off x="333650" y="0"/>
            <a:ext cx="5604000" cy="65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Types of Naive Bayes Classifiers</a:t>
            </a:r>
            <a:endParaRPr sz="2600"/>
          </a:p>
        </p:txBody>
      </p:sp>
      <p:sp>
        <p:nvSpPr>
          <p:cNvPr id="442" name="Google Shape;442;p72"/>
          <p:cNvSpPr txBox="1"/>
          <p:nvPr/>
        </p:nvSpPr>
        <p:spPr>
          <a:xfrm>
            <a:off x="229500" y="602300"/>
            <a:ext cx="8685000" cy="48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40424E"/>
                </a:solidFill>
                <a:highlight>
                  <a:srgbClr val="FFFFFF"/>
                </a:highlight>
              </a:rPr>
              <a:t>The different naive Bayes classifiers differ mainly by the assumptions they make regarding the distribution of P(x</a:t>
            </a:r>
            <a:r>
              <a:rPr lang="en" sz="950">
                <a:solidFill>
                  <a:srgbClr val="40424E"/>
                </a:solidFill>
                <a:highlight>
                  <a:srgbClr val="FFFFFF"/>
                </a:highlight>
              </a:rPr>
              <a:t>i</a:t>
            </a:r>
            <a:r>
              <a:rPr lang="en" sz="1300">
                <a:solidFill>
                  <a:srgbClr val="40424E"/>
                </a:solidFill>
                <a:highlight>
                  <a:srgbClr val="FFFFFF"/>
                </a:highlight>
              </a:rPr>
              <a:t> | y).</a:t>
            </a:r>
            <a:endParaRPr sz="1300">
              <a:solidFill>
                <a:srgbClr val="40424E"/>
              </a:solidFill>
              <a:highlight>
                <a:srgbClr val="FFFFFF"/>
              </a:highlight>
            </a:endParaRPr>
          </a:p>
          <a:p>
            <a:pPr indent="-311150" lvl="0" marL="685800" rtl="0" algn="l">
              <a:lnSpc>
                <a:spcPct val="158000"/>
              </a:lnSpc>
              <a:spcBef>
                <a:spcPts val="800"/>
              </a:spcBef>
              <a:spcAft>
                <a:spcPts val="0"/>
              </a:spcAft>
              <a:buClr>
                <a:srgbClr val="40424E"/>
              </a:buClr>
              <a:buSzPts val="1300"/>
              <a:buChar char="●"/>
            </a:pPr>
            <a:r>
              <a:rPr b="1" lang="en" sz="1300">
                <a:solidFill>
                  <a:srgbClr val="40424E"/>
                </a:solidFill>
                <a:highlight>
                  <a:srgbClr val="FFFFFF"/>
                </a:highlight>
              </a:rPr>
              <a:t>Multinomial Naive Bayes</a:t>
            </a:r>
            <a:r>
              <a:rPr lang="en" sz="1300">
                <a:solidFill>
                  <a:srgbClr val="40424E"/>
                </a:solidFill>
                <a:highlight>
                  <a:srgbClr val="FFFFFF"/>
                </a:highlight>
              </a:rPr>
              <a:t>: Feature vectors represent the frequencies with which certain events have been generated by a </a:t>
            </a:r>
            <a:r>
              <a:rPr b="1" lang="en" sz="1300">
                <a:solidFill>
                  <a:srgbClr val="40424E"/>
                </a:solidFill>
                <a:highlight>
                  <a:srgbClr val="FFFFFF"/>
                </a:highlight>
              </a:rPr>
              <a:t>multinomial distribution</a:t>
            </a:r>
            <a:r>
              <a:rPr lang="en" sz="1300">
                <a:solidFill>
                  <a:srgbClr val="40424E"/>
                </a:solidFill>
                <a:highlight>
                  <a:srgbClr val="FFFFFF"/>
                </a:highlight>
              </a:rPr>
              <a:t>. This is the event model typically used for document classification.</a:t>
            </a:r>
            <a:endParaRPr sz="1300">
              <a:solidFill>
                <a:srgbClr val="40424E"/>
              </a:solidFill>
              <a:highlight>
                <a:srgbClr val="FFFFFF"/>
              </a:highlight>
            </a:endParaRPr>
          </a:p>
          <a:p>
            <a:pPr indent="-311150" lvl="0" marL="685800" rtl="0" algn="l">
              <a:lnSpc>
                <a:spcPct val="158000"/>
              </a:lnSpc>
              <a:spcBef>
                <a:spcPts val="0"/>
              </a:spcBef>
              <a:spcAft>
                <a:spcPts val="0"/>
              </a:spcAft>
              <a:buClr>
                <a:srgbClr val="40424E"/>
              </a:buClr>
              <a:buSzPts val="1300"/>
              <a:buChar char="●"/>
            </a:pPr>
            <a:r>
              <a:rPr b="1" lang="en" sz="1300">
                <a:solidFill>
                  <a:srgbClr val="40424E"/>
                </a:solidFill>
                <a:highlight>
                  <a:srgbClr val="FFFFFF"/>
                </a:highlight>
              </a:rPr>
              <a:t>Bernoulli Naive Bayes</a:t>
            </a:r>
            <a:r>
              <a:rPr lang="en" sz="1300">
                <a:solidFill>
                  <a:srgbClr val="40424E"/>
                </a:solidFill>
                <a:highlight>
                  <a:srgbClr val="FFFFFF"/>
                </a:highlight>
              </a:rPr>
              <a:t>: In the multivariate Bernoulli event model, features are independent booleans (binary variables) describing inputs. Like the multinomial model, this model is popular for document classification tasks, where binary term occurrence(i.e. a word occurs in a document or not) features are used rather than term frequencies(i.e. frequency of a word in the document).</a:t>
            </a:r>
            <a:endParaRPr sz="1300">
              <a:solidFill>
                <a:srgbClr val="40424E"/>
              </a:solidFill>
              <a:highlight>
                <a:srgbClr val="FFFFFF"/>
              </a:highlight>
            </a:endParaRPr>
          </a:p>
          <a:p>
            <a:pPr indent="-311150" lvl="0" marL="685800" rtl="0" algn="l">
              <a:lnSpc>
                <a:spcPct val="158000"/>
              </a:lnSpc>
              <a:spcBef>
                <a:spcPts val="0"/>
              </a:spcBef>
              <a:spcAft>
                <a:spcPts val="0"/>
              </a:spcAft>
              <a:buClr>
                <a:srgbClr val="40424E"/>
              </a:buClr>
              <a:buSzPts val="1300"/>
              <a:buChar char="●"/>
            </a:pPr>
            <a:r>
              <a:rPr b="1" lang="en" sz="1300">
                <a:solidFill>
                  <a:srgbClr val="40424E"/>
                </a:solidFill>
                <a:highlight>
                  <a:srgbClr val="FFFFFF"/>
                </a:highlight>
              </a:rPr>
              <a:t>Gaussian Naive Bayes</a:t>
            </a:r>
            <a:r>
              <a:rPr lang="en" sz="1300">
                <a:solidFill>
                  <a:srgbClr val="40424E"/>
                </a:solidFill>
                <a:highlight>
                  <a:srgbClr val="FFFFFF"/>
                </a:highlight>
              </a:rPr>
              <a:t>: In Gaussian Naive Bayes, continuous values associated with each feature are assumed to be distributed according to a </a:t>
            </a:r>
            <a:r>
              <a:rPr b="1" lang="en" sz="1300">
                <a:solidFill>
                  <a:srgbClr val="40424E"/>
                </a:solidFill>
                <a:highlight>
                  <a:srgbClr val="FFFFFF"/>
                </a:highlight>
              </a:rPr>
              <a:t>Gaussian distribution</a:t>
            </a:r>
            <a:r>
              <a:rPr lang="en" sz="1300">
                <a:solidFill>
                  <a:srgbClr val="40424E"/>
                </a:solidFill>
                <a:highlight>
                  <a:srgbClr val="FFFFFF"/>
                </a:highlight>
              </a:rPr>
              <a:t>. A Gaussian distribution is also called </a:t>
            </a:r>
            <a:r>
              <a:rPr lang="en" sz="1300" u="sng">
                <a:solidFill>
                  <a:schemeClr val="hlink"/>
                </a:solidFill>
                <a:highlight>
                  <a:srgbClr val="FFFFFF"/>
                </a:highlight>
                <a:hlinkClick r:id="rId3"/>
              </a:rPr>
              <a:t>Normal distribution</a:t>
            </a:r>
            <a:r>
              <a:rPr lang="en" sz="1300">
                <a:solidFill>
                  <a:srgbClr val="40424E"/>
                </a:solidFill>
                <a:highlight>
                  <a:srgbClr val="FFFFFF"/>
                </a:highlight>
              </a:rPr>
              <a:t>. When plotted, it gives a bell shaped curve which is symmetric about the mean of the feature values as shown below:</a:t>
            </a:r>
            <a:endParaRPr sz="1300">
              <a:solidFill>
                <a:srgbClr val="40424E"/>
              </a:solidFill>
              <a:highlight>
                <a:srgbClr val="FFFFFF"/>
              </a:highlight>
            </a:endParaRPr>
          </a:p>
          <a:p>
            <a:pPr indent="0" lvl="0" marL="0" rtl="0" algn="l">
              <a:lnSpc>
                <a:spcPct val="115000"/>
              </a:lnSpc>
              <a:spcBef>
                <a:spcPts val="3600"/>
              </a:spcBef>
              <a:spcAft>
                <a:spcPts val="800"/>
              </a:spcAft>
              <a:buNone/>
            </a:pPr>
            <a:r>
              <a:t/>
            </a:r>
            <a:endParaRPr sz="1300">
              <a:solidFill>
                <a:srgbClr val="40424E"/>
              </a:solidFill>
              <a:highlight>
                <a:srgbClr val="FFFFFF"/>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3"/>
          <p:cNvSpPr txBox="1"/>
          <p:nvPr>
            <p:ph type="title"/>
          </p:nvPr>
        </p:nvSpPr>
        <p:spPr>
          <a:xfrm>
            <a:off x="327900" y="3310650"/>
            <a:ext cx="8488200" cy="85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40424E"/>
                </a:solidFill>
                <a:highlight>
                  <a:srgbClr val="FFFFFF"/>
                </a:highlight>
                <a:latin typeface="Arial"/>
                <a:ea typeface="Arial"/>
                <a:cs typeface="Arial"/>
                <a:sym typeface="Arial"/>
              </a:rPr>
              <a:t>The likelihood of the features is assumed to be Gaussian, hence, conditional probability is given by:</a:t>
            </a:r>
            <a:endParaRPr sz="1600">
              <a:solidFill>
                <a:srgbClr val="40424E"/>
              </a:solidFill>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p>
        </p:txBody>
      </p:sp>
      <p:pic>
        <p:nvPicPr>
          <p:cNvPr id="448" name="Google Shape;448;p73"/>
          <p:cNvPicPr preferRelativeResize="0"/>
          <p:nvPr/>
        </p:nvPicPr>
        <p:blipFill>
          <a:blip r:embed="rId3">
            <a:alphaModFix/>
          </a:blip>
          <a:stretch>
            <a:fillRect/>
          </a:stretch>
        </p:blipFill>
        <p:spPr>
          <a:xfrm>
            <a:off x="2108000" y="154600"/>
            <a:ext cx="4166800" cy="2712275"/>
          </a:xfrm>
          <a:prstGeom prst="rect">
            <a:avLst/>
          </a:prstGeom>
          <a:noFill/>
          <a:ln>
            <a:noFill/>
          </a:ln>
        </p:spPr>
      </p:pic>
      <p:pic>
        <p:nvPicPr>
          <p:cNvPr id="449" name="Google Shape;449;p73"/>
          <p:cNvPicPr preferRelativeResize="0"/>
          <p:nvPr/>
        </p:nvPicPr>
        <p:blipFill>
          <a:blip r:embed="rId4">
            <a:alphaModFix/>
          </a:blip>
          <a:stretch>
            <a:fillRect/>
          </a:stretch>
        </p:blipFill>
        <p:spPr>
          <a:xfrm>
            <a:off x="2719300" y="3739849"/>
            <a:ext cx="3555502" cy="12117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4"/>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 Tree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5"/>
          <p:cNvSpPr txBox="1"/>
          <p:nvPr>
            <p:ph type="title"/>
          </p:nvPr>
        </p:nvSpPr>
        <p:spPr>
          <a:xfrm>
            <a:off x="490250" y="1512075"/>
            <a:ext cx="8383800" cy="3105300"/>
          </a:xfrm>
          <a:prstGeom prst="rect">
            <a:avLst/>
          </a:prstGeom>
        </p:spPr>
        <p:txBody>
          <a:bodyPr anchorCtr="0" anchor="ctr" bIns="91425" lIns="91425" spcFirstLastPara="1" rIns="91425" wrap="square" tIns="91425">
            <a:noAutofit/>
          </a:bodyPr>
          <a:lstStyle/>
          <a:p>
            <a:pPr indent="-330200" lvl="0" marL="457200" marR="25400" rtl="0" algn="l">
              <a:lnSpc>
                <a:spcPct val="178571"/>
              </a:lnSpc>
              <a:spcBef>
                <a:spcPts val="1400"/>
              </a:spcBef>
              <a:spcAft>
                <a:spcPts val="0"/>
              </a:spcAft>
              <a:buClr>
                <a:schemeClr val="dk1"/>
              </a:buClr>
              <a:buSzPts val="1600"/>
              <a:buFont typeface="Verdana"/>
              <a:buChar char="●"/>
            </a:pPr>
            <a:r>
              <a:rPr lang="en" sz="1600">
                <a:solidFill>
                  <a:schemeClr val="dk1"/>
                </a:solidFill>
                <a:highlight>
                  <a:srgbClr val="FFFFFF"/>
                </a:highlight>
                <a:latin typeface="Verdana"/>
                <a:ea typeface="Verdana"/>
                <a:cs typeface="Verdana"/>
                <a:sym typeface="Verdana"/>
              </a:rPr>
              <a:t>Decision Tree is a </a:t>
            </a:r>
            <a:r>
              <a:rPr b="1" lang="en" sz="1600">
                <a:solidFill>
                  <a:schemeClr val="dk1"/>
                </a:solidFill>
                <a:highlight>
                  <a:srgbClr val="FFFFFF"/>
                </a:highlight>
                <a:latin typeface="Verdana"/>
                <a:ea typeface="Verdana"/>
                <a:cs typeface="Verdana"/>
                <a:sym typeface="Verdana"/>
              </a:rPr>
              <a:t>Supervised learning technique </a:t>
            </a:r>
            <a:r>
              <a:rPr lang="en" sz="1600">
                <a:solidFill>
                  <a:schemeClr val="dk1"/>
                </a:solidFill>
                <a:highlight>
                  <a:srgbClr val="FFFFFF"/>
                </a:highlight>
                <a:latin typeface="Verdana"/>
                <a:ea typeface="Verdana"/>
                <a:cs typeface="Verdana"/>
                <a:sym typeface="Verdana"/>
              </a:rPr>
              <a:t>that can be used for both classification and Regression problems, but mostly it is preferred for solving Classification problems. </a:t>
            </a:r>
            <a:endParaRPr sz="1600">
              <a:solidFill>
                <a:schemeClr val="dk1"/>
              </a:solidFill>
              <a:highlight>
                <a:srgbClr val="FFFFFF"/>
              </a:highlight>
              <a:latin typeface="Verdana"/>
              <a:ea typeface="Verdana"/>
              <a:cs typeface="Verdana"/>
              <a:sym typeface="Verdana"/>
            </a:endParaRPr>
          </a:p>
          <a:p>
            <a:pPr indent="-330200" lvl="0" marL="457200" marR="25400" rtl="0" algn="l">
              <a:lnSpc>
                <a:spcPct val="178571"/>
              </a:lnSpc>
              <a:spcBef>
                <a:spcPts val="0"/>
              </a:spcBef>
              <a:spcAft>
                <a:spcPts val="0"/>
              </a:spcAft>
              <a:buClr>
                <a:schemeClr val="dk1"/>
              </a:buClr>
              <a:buSzPts val="1600"/>
              <a:buFont typeface="Verdana"/>
              <a:buChar char="●"/>
            </a:pPr>
            <a:r>
              <a:rPr lang="en" sz="1600">
                <a:solidFill>
                  <a:schemeClr val="dk1"/>
                </a:solidFill>
                <a:highlight>
                  <a:srgbClr val="FFFFFF"/>
                </a:highlight>
                <a:latin typeface="Verdana"/>
                <a:ea typeface="Verdana"/>
                <a:cs typeface="Verdana"/>
                <a:sym typeface="Verdana"/>
              </a:rPr>
              <a:t>It is a tree-structured classifier, where</a:t>
            </a:r>
            <a:r>
              <a:rPr b="1" lang="en" sz="1600">
                <a:solidFill>
                  <a:schemeClr val="dk1"/>
                </a:solidFill>
                <a:highlight>
                  <a:srgbClr val="FFFFFF"/>
                </a:highlight>
                <a:latin typeface="Verdana"/>
                <a:ea typeface="Verdana"/>
                <a:cs typeface="Verdana"/>
                <a:sym typeface="Verdana"/>
              </a:rPr>
              <a:t> internal nodes represent the features of a dataset, branches represent the decision rules</a:t>
            </a:r>
            <a:r>
              <a:rPr lang="en" sz="1600">
                <a:solidFill>
                  <a:schemeClr val="dk1"/>
                </a:solidFill>
                <a:highlight>
                  <a:srgbClr val="FFFFFF"/>
                </a:highlight>
                <a:latin typeface="Verdana"/>
                <a:ea typeface="Verdana"/>
                <a:cs typeface="Verdana"/>
                <a:sym typeface="Verdana"/>
              </a:rPr>
              <a:t> and </a:t>
            </a:r>
            <a:r>
              <a:rPr b="1" lang="en" sz="1600">
                <a:solidFill>
                  <a:schemeClr val="dk1"/>
                </a:solidFill>
                <a:highlight>
                  <a:srgbClr val="FFFFFF"/>
                </a:highlight>
                <a:latin typeface="Verdana"/>
                <a:ea typeface="Verdana"/>
                <a:cs typeface="Verdana"/>
                <a:sym typeface="Verdana"/>
              </a:rPr>
              <a:t>each leaf node represents the outcome.</a:t>
            </a:r>
            <a:endParaRPr b="1" sz="1600">
              <a:solidFill>
                <a:schemeClr val="dk1"/>
              </a:solidFill>
              <a:highlight>
                <a:srgbClr val="FFFFFF"/>
              </a:highlight>
              <a:latin typeface="Verdana"/>
              <a:ea typeface="Verdana"/>
              <a:cs typeface="Verdana"/>
              <a:sym typeface="Verdana"/>
            </a:endParaRPr>
          </a:p>
          <a:p>
            <a:pPr indent="-330200" lvl="0" marL="457200" marR="25400" rtl="0" algn="l">
              <a:lnSpc>
                <a:spcPct val="178571"/>
              </a:lnSpc>
              <a:spcBef>
                <a:spcPts val="0"/>
              </a:spcBef>
              <a:spcAft>
                <a:spcPts val="0"/>
              </a:spcAft>
              <a:buClr>
                <a:schemeClr val="dk1"/>
              </a:buClr>
              <a:buSzPts val="1600"/>
              <a:buFont typeface="Verdana"/>
              <a:buChar char="●"/>
            </a:pPr>
            <a:r>
              <a:rPr lang="en" sz="1600">
                <a:solidFill>
                  <a:schemeClr val="dk1"/>
                </a:solidFill>
                <a:highlight>
                  <a:srgbClr val="FFFFFF"/>
                </a:highlight>
                <a:latin typeface="Verdana"/>
                <a:ea typeface="Verdana"/>
                <a:cs typeface="Verdana"/>
                <a:sym typeface="Verdana"/>
              </a:rPr>
              <a:t>It is called a decision tree because, similar to a tree, it starts with the root node, which expands on further branches and constructs a tree-like structure.</a:t>
            </a:r>
            <a:endParaRPr sz="1600">
              <a:solidFill>
                <a:schemeClr val="dk1"/>
              </a:solidFill>
              <a:highlight>
                <a:srgbClr val="FFFFFF"/>
              </a:highlight>
              <a:latin typeface="Verdana"/>
              <a:ea typeface="Verdana"/>
              <a:cs typeface="Verdana"/>
              <a:sym typeface="Verdana"/>
            </a:endParaRPr>
          </a:p>
          <a:p>
            <a:pPr indent="0" lvl="0" marL="457200" marR="25400" rtl="0" algn="l">
              <a:lnSpc>
                <a:spcPct val="178571"/>
              </a:lnSpc>
              <a:spcBef>
                <a:spcPts val="1400"/>
              </a:spcBef>
              <a:spcAft>
                <a:spcPts val="0"/>
              </a:spcAft>
              <a:buNone/>
            </a:pPr>
            <a:r>
              <a:t/>
            </a:r>
            <a:endParaRPr b="1" sz="1600">
              <a:solidFill>
                <a:schemeClr val="dk1"/>
              </a:solidFill>
              <a:highlight>
                <a:srgbClr val="FFFFFF"/>
              </a:highlight>
              <a:latin typeface="Verdana"/>
              <a:ea typeface="Verdana"/>
              <a:cs typeface="Verdana"/>
              <a:sym typeface="Verdana"/>
            </a:endParaRPr>
          </a:p>
          <a:p>
            <a:pPr indent="0" lvl="0" marL="0" rtl="0" algn="l">
              <a:spcBef>
                <a:spcPts val="110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6"/>
          <p:cNvSpPr txBox="1"/>
          <p:nvPr>
            <p:ph type="title"/>
          </p:nvPr>
        </p:nvSpPr>
        <p:spPr>
          <a:xfrm>
            <a:off x="240300" y="0"/>
            <a:ext cx="8663400" cy="41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highlight>
                  <a:schemeClr val="lt1"/>
                </a:highlight>
                <a:latin typeface="Arial"/>
                <a:ea typeface="Arial"/>
                <a:cs typeface="Arial"/>
                <a:sym typeface="Arial"/>
              </a:rPr>
              <a:t>Root Node</a:t>
            </a:r>
            <a:r>
              <a:rPr lang="en" sz="1400">
                <a:solidFill>
                  <a:schemeClr val="dk1"/>
                </a:solidFill>
                <a:highlight>
                  <a:schemeClr val="lt1"/>
                </a:highlight>
                <a:latin typeface="Arial"/>
                <a:ea typeface="Arial"/>
                <a:cs typeface="Arial"/>
                <a:sym typeface="Arial"/>
              </a:rPr>
              <a:t>: It represents entire population or sample and this further gets divided into two or more homogeneous sets.</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400">
                <a:solidFill>
                  <a:schemeClr val="dk1"/>
                </a:solidFill>
                <a:highlight>
                  <a:schemeClr val="lt1"/>
                </a:highlight>
                <a:latin typeface="Arial"/>
                <a:ea typeface="Arial"/>
                <a:cs typeface="Arial"/>
                <a:sym typeface="Arial"/>
              </a:rPr>
              <a:t>Splitting</a:t>
            </a:r>
            <a:r>
              <a:rPr lang="en" sz="1400">
                <a:solidFill>
                  <a:schemeClr val="dk1"/>
                </a:solidFill>
                <a:highlight>
                  <a:schemeClr val="lt1"/>
                </a:highlight>
                <a:latin typeface="Arial"/>
                <a:ea typeface="Arial"/>
                <a:cs typeface="Arial"/>
                <a:sym typeface="Arial"/>
              </a:rPr>
              <a:t>: It is a process of dividing a node into two or more sub-nodes.</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400">
                <a:solidFill>
                  <a:schemeClr val="dk1"/>
                </a:solidFill>
                <a:highlight>
                  <a:schemeClr val="lt1"/>
                </a:highlight>
                <a:latin typeface="Arial"/>
                <a:ea typeface="Arial"/>
                <a:cs typeface="Arial"/>
                <a:sym typeface="Arial"/>
              </a:rPr>
              <a:t>Decision Node</a:t>
            </a:r>
            <a:r>
              <a:rPr lang="en" sz="1400">
                <a:solidFill>
                  <a:schemeClr val="dk1"/>
                </a:solidFill>
                <a:highlight>
                  <a:schemeClr val="lt1"/>
                </a:highlight>
                <a:latin typeface="Arial"/>
                <a:ea typeface="Arial"/>
                <a:cs typeface="Arial"/>
                <a:sym typeface="Arial"/>
              </a:rPr>
              <a:t>: When a sub-node splits into further sub-nodes, then it is called decision node.</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400">
                <a:solidFill>
                  <a:schemeClr val="dk1"/>
                </a:solidFill>
                <a:highlight>
                  <a:schemeClr val="lt1"/>
                </a:highlight>
                <a:latin typeface="Arial"/>
                <a:ea typeface="Arial"/>
                <a:cs typeface="Arial"/>
                <a:sym typeface="Arial"/>
              </a:rPr>
              <a:t>Leaf/ Terminal Node</a:t>
            </a:r>
            <a:r>
              <a:rPr lang="en" sz="1400">
                <a:solidFill>
                  <a:schemeClr val="dk1"/>
                </a:solidFill>
                <a:highlight>
                  <a:schemeClr val="lt1"/>
                </a:highlight>
                <a:latin typeface="Arial"/>
                <a:ea typeface="Arial"/>
                <a:cs typeface="Arial"/>
                <a:sym typeface="Arial"/>
              </a:rPr>
              <a:t>: Nodes with no children (no further split) is called Leaf or Terminal node.</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400">
                <a:solidFill>
                  <a:schemeClr val="dk1"/>
                </a:solidFill>
                <a:highlight>
                  <a:schemeClr val="lt1"/>
                </a:highlight>
                <a:latin typeface="Arial"/>
                <a:ea typeface="Arial"/>
                <a:cs typeface="Arial"/>
                <a:sym typeface="Arial"/>
              </a:rPr>
              <a:t>Pruning</a:t>
            </a:r>
            <a:r>
              <a:rPr lang="en" sz="1400">
                <a:solidFill>
                  <a:schemeClr val="dk1"/>
                </a:solidFill>
                <a:highlight>
                  <a:schemeClr val="lt1"/>
                </a:highlight>
                <a:latin typeface="Arial"/>
                <a:ea typeface="Arial"/>
                <a:cs typeface="Arial"/>
                <a:sym typeface="Arial"/>
              </a:rPr>
              <a:t>: When we reduce the size of decision</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solidFill>
                  <a:schemeClr val="dk1"/>
                </a:solidFill>
                <a:highlight>
                  <a:schemeClr val="lt1"/>
                </a:highlight>
                <a:latin typeface="Arial"/>
                <a:ea typeface="Arial"/>
                <a:cs typeface="Arial"/>
                <a:sym typeface="Arial"/>
              </a:rPr>
              <a:t>  trees by removing nodes (opposite of Splitting), </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solidFill>
                  <a:schemeClr val="dk1"/>
                </a:solidFill>
                <a:highlight>
                  <a:schemeClr val="lt1"/>
                </a:highlight>
                <a:latin typeface="Arial"/>
                <a:ea typeface="Arial"/>
                <a:cs typeface="Arial"/>
                <a:sym typeface="Arial"/>
              </a:rPr>
              <a:t>  the process is called pruning.</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400">
                <a:solidFill>
                  <a:schemeClr val="dk1"/>
                </a:solidFill>
                <a:highlight>
                  <a:schemeClr val="lt1"/>
                </a:highlight>
                <a:latin typeface="Arial"/>
                <a:ea typeface="Arial"/>
                <a:cs typeface="Arial"/>
                <a:sym typeface="Arial"/>
              </a:rPr>
              <a:t>Branch / Sub-Tree</a:t>
            </a:r>
            <a:r>
              <a:rPr lang="en" sz="1400">
                <a:solidFill>
                  <a:schemeClr val="dk1"/>
                </a:solidFill>
                <a:highlight>
                  <a:schemeClr val="lt1"/>
                </a:highlight>
                <a:latin typeface="Arial"/>
                <a:ea typeface="Arial"/>
                <a:cs typeface="Arial"/>
                <a:sym typeface="Arial"/>
              </a:rPr>
              <a:t>: A sub section of decision </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solidFill>
                  <a:schemeClr val="dk1"/>
                </a:solidFill>
                <a:highlight>
                  <a:schemeClr val="lt1"/>
                </a:highlight>
                <a:latin typeface="Arial"/>
                <a:ea typeface="Arial"/>
                <a:cs typeface="Arial"/>
                <a:sym typeface="Arial"/>
              </a:rPr>
              <a:t> tree is called branch or sub-tree.</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400">
                <a:solidFill>
                  <a:schemeClr val="dk1"/>
                </a:solidFill>
                <a:highlight>
                  <a:schemeClr val="lt1"/>
                </a:highlight>
                <a:latin typeface="Arial"/>
                <a:ea typeface="Arial"/>
                <a:cs typeface="Arial"/>
                <a:sym typeface="Arial"/>
              </a:rPr>
              <a:t>Parent and Child Node</a:t>
            </a:r>
            <a:r>
              <a:rPr lang="en" sz="1400">
                <a:solidFill>
                  <a:schemeClr val="dk1"/>
                </a:solidFill>
                <a:highlight>
                  <a:schemeClr val="lt1"/>
                </a:highlight>
                <a:latin typeface="Arial"/>
                <a:ea typeface="Arial"/>
                <a:cs typeface="Arial"/>
                <a:sym typeface="Arial"/>
              </a:rPr>
              <a:t>: A node, which is divided</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solidFill>
                  <a:schemeClr val="dk1"/>
                </a:solidFill>
                <a:highlight>
                  <a:schemeClr val="lt1"/>
                </a:highlight>
                <a:latin typeface="Arial"/>
                <a:ea typeface="Arial"/>
                <a:cs typeface="Arial"/>
                <a:sym typeface="Arial"/>
              </a:rPr>
              <a:t>  into sub-nodes is called parent node of sub-nodes</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solidFill>
                  <a:schemeClr val="dk1"/>
                </a:solidFill>
                <a:highlight>
                  <a:schemeClr val="lt1"/>
                </a:highlight>
                <a:latin typeface="Arial"/>
                <a:ea typeface="Arial"/>
                <a:cs typeface="Arial"/>
                <a:sym typeface="Arial"/>
              </a:rPr>
              <a:t>  where as sub-nodes are the child of parent node.</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400">
              <a:solidFill>
                <a:schemeClr val="dk1"/>
              </a:solidFill>
              <a:highlight>
                <a:schemeClr val="lt1"/>
              </a:highlight>
              <a:latin typeface="Arial"/>
              <a:ea typeface="Arial"/>
              <a:cs typeface="Arial"/>
              <a:sym typeface="Arial"/>
            </a:endParaRPr>
          </a:p>
        </p:txBody>
      </p:sp>
      <p:pic>
        <p:nvPicPr>
          <p:cNvPr id="465" name="Google Shape;465;p76"/>
          <p:cNvPicPr preferRelativeResize="0"/>
          <p:nvPr/>
        </p:nvPicPr>
        <p:blipFill>
          <a:blip r:embed="rId3">
            <a:alphaModFix/>
          </a:blip>
          <a:stretch>
            <a:fillRect/>
          </a:stretch>
        </p:blipFill>
        <p:spPr>
          <a:xfrm>
            <a:off x="4908025" y="1815100"/>
            <a:ext cx="3606625" cy="2959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7"/>
          <p:cNvSpPr txBox="1"/>
          <p:nvPr>
            <p:ph type="title"/>
          </p:nvPr>
        </p:nvSpPr>
        <p:spPr>
          <a:xfrm>
            <a:off x="1451763" y="224625"/>
            <a:ext cx="5604000" cy="6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Should you </a:t>
            </a:r>
            <a:r>
              <a:rPr lang="en" sz="2500"/>
              <a:t>accept</a:t>
            </a:r>
            <a:r>
              <a:rPr lang="en" sz="2500"/>
              <a:t> the job offer?</a:t>
            </a:r>
            <a:endParaRPr sz="2500"/>
          </a:p>
        </p:txBody>
      </p:sp>
      <p:pic>
        <p:nvPicPr>
          <p:cNvPr id="471" name="Google Shape;471;p77"/>
          <p:cNvPicPr preferRelativeResize="0"/>
          <p:nvPr/>
        </p:nvPicPr>
        <p:blipFill>
          <a:blip r:embed="rId3">
            <a:alphaModFix/>
          </a:blip>
          <a:stretch>
            <a:fillRect/>
          </a:stretch>
        </p:blipFill>
        <p:spPr>
          <a:xfrm>
            <a:off x="1915288" y="1091901"/>
            <a:ext cx="4676975" cy="3741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8"/>
          <p:cNvSpPr txBox="1"/>
          <p:nvPr>
            <p:ph type="title"/>
          </p:nvPr>
        </p:nvSpPr>
        <p:spPr>
          <a:xfrm>
            <a:off x="490250" y="526350"/>
            <a:ext cx="8733600" cy="3597000"/>
          </a:xfrm>
          <a:prstGeom prst="rect">
            <a:avLst/>
          </a:prstGeom>
        </p:spPr>
        <p:txBody>
          <a:bodyPr anchorCtr="0" anchor="ctr" bIns="91425" lIns="91425" spcFirstLastPara="1" rIns="91425" wrap="square" tIns="91425">
            <a:noAutofit/>
          </a:bodyPr>
          <a:lstStyle/>
          <a:p>
            <a:pPr indent="0" lvl="0" marL="0" rtl="0" algn="l">
              <a:lnSpc>
                <a:spcPct val="130000"/>
              </a:lnSpc>
              <a:spcBef>
                <a:spcPts val="1800"/>
              </a:spcBef>
              <a:spcAft>
                <a:spcPts val="0"/>
              </a:spcAft>
              <a:buNone/>
            </a:pPr>
            <a:r>
              <a:rPr lang="en" sz="1700">
                <a:solidFill>
                  <a:srgbClr val="610B4B"/>
                </a:solidFill>
                <a:highlight>
                  <a:srgbClr val="FFFFFF"/>
                </a:highlight>
                <a:latin typeface="Arial"/>
                <a:ea typeface="Arial"/>
                <a:cs typeface="Arial"/>
                <a:sym typeface="Arial"/>
              </a:rPr>
              <a:t>Attribute Selection Measures</a:t>
            </a:r>
            <a:endParaRPr sz="1700">
              <a:solidFill>
                <a:srgbClr val="610B4B"/>
              </a:solidFill>
              <a:highlight>
                <a:srgbClr val="FFFFFF"/>
              </a:highlight>
              <a:latin typeface="Arial"/>
              <a:ea typeface="Arial"/>
              <a:cs typeface="Arial"/>
              <a:sym typeface="Arial"/>
            </a:endParaRPr>
          </a:p>
          <a:p>
            <a:pPr indent="0" lvl="0" marL="0" rtl="0" algn="l">
              <a:lnSpc>
                <a:spcPct val="130000"/>
              </a:lnSpc>
              <a:spcBef>
                <a:spcPts val="1800"/>
              </a:spcBef>
              <a:spcAft>
                <a:spcPts val="0"/>
              </a:spcAft>
              <a:buClr>
                <a:schemeClr val="dk1"/>
              </a:buClr>
              <a:buSzPts val="1100"/>
              <a:buFont typeface="Arial"/>
              <a:buNone/>
            </a:pPr>
            <a:r>
              <a:rPr lang="en" sz="1150">
                <a:solidFill>
                  <a:schemeClr val="dk1"/>
                </a:solidFill>
                <a:highlight>
                  <a:srgbClr val="FFFFFF"/>
                </a:highlight>
                <a:latin typeface="Verdana"/>
                <a:ea typeface="Verdana"/>
                <a:cs typeface="Verdana"/>
                <a:sym typeface="Verdana"/>
              </a:rPr>
              <a:t>While implementing a Decision tree, the main issue arises that how to select the best attribute for the root node and for sub-nodes</a:t>
            </a:r>
            <a:endParaRPr sz="1700">
              <a:solidFill>
                <a:srgbClr val="610B4B"/>
              </a:solidFill>
              <a:highlight>
                <a:srgbClr val="FFFFFF"/>
              </a:highlight>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rPr lang="en" sz="1150">
                <a:solidFill>
                  <a:schemeClr val="dk1"/>
                </a:solidFill>
                <a:highlight>
                  <a:srgbClr val="FFFFFF"/>
                </a:highlight>
                <a:latin typeface="Verdana"/>
                <a:ea typeface="Verdana"/>
                <a:cs typeface="Verdana"/>
                <a:sym typeface="Verdana"/>
              </a:rPr>
              <a:t>There are two popular techniques for ASM, which are:</a:t>
            </a:r>
            <a:endParaRPr sz="1150">
              <a:solidFill>
                <a:schemeClr val="dk1"/>
              </a:solidFill>
              <a:highlight>
                <a:srgbClr val="FFFFFF"/>
              </a:highlight>
              <a:latin typeface="Verdana"/>
              <a:ea typeface="Verdana"/>
              <a:cs typeface="Verdana"/>
              <a:sym typeface="Verdana"/>
            </a:endParaRPr>
          </a:p>
          <a:p>
            <a:pPr indent="-301625" lvl="0" marL="457200" marR="25400" rtl="0" algn="l">
              <a:lnSpc>
                <a:spcPct val="178571"/>
              </a:lnSpc>
              <a:spcBef>
                <a:spcPts val="1400"/>
              </a:spcBef>
              <a:spcAft>
                <a:spcPts val="0"/>
              </a:spcAft>
              <a:buClr>
                <a:schemeClr val="dk1"/>
              </a:buClr>
              <a:buSzPts val="1150"/>
              <a:buFont typeface="Verdana"/>
              <a:buChar char="●"/>
            </a:pPr>
            <a:r>
              <a:rPr b="1" lang="en" sz="1150">
                <a:solidFill>
                  <a:schemeClr val="dk1"/>
                </a:solidFill>
                <a:highlight>
                  <a:srgbClr val="FFFFFF"/>
                </a:highlight>
                <a:latin typeface="Verdana"/>
                <a:ea typeface="Verdana"/>
                <a:cs typeface="Verdana"/>
                <a:sym typeface="Verdana"/>
              </a:rPr>
              <a:t>Information Gain</a:t>
            </a:r>
            <a:endParaRPr b="1" sz="1150">
              <a:solidFill>
                <a:schemeClr val="dk1"/>
              </a:solidFill>
              <a:highlight>
                <a:srgbClr val="FFFFFF"/>
              </a:highlight>
              <a:latin typeface="Verdana"/>
              <a:ea typeface="Verdana"/>
              <a:cs typeface="Verdana"/>
              <a:sym typeface="Verdana"/>
            </a:endParaRPr>
          </a:p>
          <a:p>
            <a:pPr indent="-301625" lvl="0" marL="457200" marR="25400" rtl="0" algn="l">
              <a:lnSpc>
                <a:spcPct val="178571"/>
              </a:lnSpc>
              <a:spcBef>
                <a:spcPts val="0"/>
              </a:spcBef>
              <a:spcAft>
                <a:spcPts val="0"/>
              </a:spcAft>
              <a:buClr>
                <a:schemeClr val="dk1"/>
              </a:buClr>
              <a:buSzPts val="1150"/>
              <a:buFont typeface="Verdana"/>
              <a:buChar char="●"/>
            </a:pPr>
            <a:r>
              <a:rPr b="1" lang="en" sz="1150">
                <a:solidFill>
                  <a:schemeClr val="dk1"/>
                </a:solidFill>
                <a:highlight>
                  <a:srgbClr val="FFFFFF"/>
                </a:highlight>
                <a:latin typeface="Verdana"/>
                <a:ea typeface="Verdana"/>
                <a:cs typeface="Verdana"/>
                <a:sym typeface="Verdana"/>
              </a:rPr>
              <a:t>Gini Index</a:t>
            </a:r>
            <a:endParaRPr b="1" sz="1150">
              <a:solidFill>
                <a:schemeClr val="dk1"/>
              </a:solidFill>
              <a:highlight>
                <a:srgbClr val="FFFFFF"/>
              </a:highlight>
              <a:latin typeface="Verdana"/>
              <a:ea typeface="Verdana"/>
              <a:cs typeface="Verdana"/>
              <a:sym typeface="Verdana"/>
            </a:endParaRPr>
          </a:p>
          <a:p>
            <a:pPr indent="0" lvl="0" marL="0" rtl="0" algn="l">
              <a:lnSpc>
                <a:spcPct val="130000"/>
              </a:lnSpc>
              <a:spcBef>
                <a:spcPts val="1400"/>
              </a:spcBef>
              <a:spcAft>
                <a:spcPts val="0"/>
              </a:spcAft>
              <a:buNone/>
            </a:pPr>
            <a:r>
              <a:rPr lang="en" sz="1700">
                <a:solidFill>
                  <a:srgbClr val="610B4B"/>
                </a:solidFill>
                <a:highlight>
                  <a:srgbClr val="FFFFFF"/>
                </a:highlight>
                <a:latin typeface="Arial"/>
                <a:ea typeface="Arial"/>
                <a:cs typeface="Arial"/>
                <a:sym typeface="Arial"/>
              </a:rPr>
              <a:t>Information Gain:</a:t>
            </a:r>
            <a:endParaRPr sz="1700">
              <a:solidFill>
                <a:srgbClr val="610B4B"/>
              </a:solidFill>
              <a:highlight>
                <a:srgbClr val="FFFFFF"/>
              </a:highlight>
              <a:latin typeface="Arial"/>
              <a:ea typeface="Arial"/>
              <a:cs typeface="Arial"/>
              <a:sym typeface="Arial"/>
            </a:endParaRPr>
          </a:p>
          <a:p>
            <a:pPr indent="-301625" lvl="0" marL="457200" marR="25400" rtl="0" algn="l">
              <a:lnSpc>
                <a:spcPct val="178571"/>
              </a:lnSpc>
              <a:spcBef>
                <a:spcPts val="1400"/>
              </a:spcBef>
              <a:spcAft>
                <a:spcPts val="0"/>
              </a:spcAft>
              <a:buClr>
                <a:schemeClr val="dk1"/>
              </a:buClr>
              <a:buSzPts val="1150"/>
              <a:buFont typeface="Verdana"/>
              <a:buChar char="●"/>
            </a:pPr>
            <a:r>
              <a:rPr lang="en" sz="1150">
                <a:solidFill>
                  <a:schemeClr val="dk1"/>
                </a:solidFill>
                <a:highlight>
                  <a:srgbClr val="FFFFFF"/>
                </a:highlight>
                <a:latin typeface="Verdana"/>
                <a:ea typeface="Verdana"/>
                <a:cs typeface="Verdana"/>
                <a:sym typeface="Verdana"/>
              </a:rPr>
              <a:t>Information gain is the measurement of changes in entropy after the segmentation of a dataset based on an attribute.</a:t>
            </a:r>
            <a:endParaRPr sz="1150">
              <a:solidFill>
                <a:schemeClr val="dk1"/>
              </a:solidFill>
              <a:highlight>
                <a:srgbClr val="FFFFFF"/>
              </a:highlight>
              <a:latin typeface="Verdana"/>
              <a:ea typeface="Verdana"/>
              <a:cs typeface="Verdana"/>
              <a:sym typeface="Verdana"/>
            </a:endParaRPr>
          </a:p>
          <a:p>
            <a:pPr indent="-301625" lvl="0" marL="457200" marR="25400" rtl="0" algn="l">
              <a:lnSpc>
                <a:spcPct val="178571"/>
              </a:lnSpc>
              <a:spcBef>
                <a:spcPts val="0"/>
              </a:spcBef>
              <a:spcAft>
                <a:spcPts val="0"/>
              </a:spcAft>
              <a:buClr>
                <a:schemeClr val="dk1"/>
              </a:buClr>
              <a:buSzPts val="1150"/>
              <a:buFont typeface="Verdana"/>
              <a:buChar char="●"/>
            </a:pPr>
            <a:r>
              <a:rPr lang="en" sz="1150">
                <a:solidFill>
                  <a:schemeClr val="dk1"/>
                </a:solidFill>
                <a:highlight>
                  <a:srgbClr val="FFFFFF"/>
                </a:highlight>
                <a:latin typeface="Verdana"/>
                <a:ea typeface="Verdana"/>
                <a:cs typeface="Verdana"/>
                <a:sym typeface="Verdana"/>
              </a:rPr>
              <a:t>It calculates how much information a feature provides us about a class.</a:t>
            </a:r>
            <a:endParaRPr sz="1150">
              <a:solidFill>
                <a:schemeClr val="dk1"/>
              </a:solidFill>
              <a:highlight>
                <a:srgbClr val="FFFFFF"/>
              </a:highlight>
              <a:latin typeface="Verdana"/>
              <a:ea typeface="Verdana"/>
              <a:cs typeface="Verdana"/>
              <a:sym typeface="Verdana"/>
            </a:endParaRPr>
          </a:p>
          <a:p>
            <a:pPr indent="0" lvl="0" marL="457200" rtl="0" algn="l">
              <a:lnSpc>
                <a:spcPct val="178571"/>
              </a:lnSpc>
              <a:spcBef>
                <a:spcPts val="1100"/>
              </a:spcBef>
              <a:spcAft>
                <a:spcPts val="0"/>
              </a:spcAft>
              <a:buNone/>
            </a:pPr>
            <a:r>
              <a:rPr lang="en" sz="1150">
                <a:solidFill>
                  <a:schemeClr val="dk1"/>
                </a:solidFill>
                <a:highlight>
                  <a:srgbClr val="FF00FF"/>
                </a:highlight>
                <a:latin typeface="Verdana"/>
                <a:ea typeface="Verdana"/>
                <a:cs typeface="Verdana"/>
                <a:sym typeface="Verdana"/>
              </a:rPr>
              <a:t>Information Gain= Entropy(S)- [(Weighted Avg) *Entropy(each feature)  ]</a:t>
            </a:r>
            <a:endParaRPr sz="1150">
              <a:solidFill>
                <a:schemeClr val="dk1"/>
              </a:solidFill>
              <a:highlight>
                <a:srgbClr val="FF00FF"/>
              </a:highlight>
              <a:latin typeface="Verdana"/>
              <a:ea typeface="Verdana"/>
              <a:cs typeface="Verdana"/>
              <a:sym typeface="Verdana"/>
            </a:endParaRPr>
          </a:p>
          <a:p>
            <a:pPr indent="0" lvl="0" marL="0" rtl="0" algn="l">
              <a:spcBef>
                <a:spcPts val="0"/>
              </a:spcBef>
              <a:spcAft>
                <a:spcPts val="0"/>
              </a:spcAft>
              <a:buNone/>
            </a:pPr>
            <a:r>
              <a:t/>
            </a:r>
            <a:endParaRPr sz="15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490250" y="526350"/>
            <a:ext cx="77853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b="1" lang="en" sz="1550">
                <a:solidFill>
                  <a:schemeClr val="dk1"/>
                </a:solidFill>
                <a:highlight>
                  <a:srgbClr val="FFFFFF"/>
                </a:highlight>
                <a:latin typeface="Verdana"/>
                <a:ea typeface="Verdana"/>
                <a:cs typeface="Verdana"/>
                <a:sym typeface="Verdana"/>
              </a:rPr>
              <a:t>Entropy:</a:t>
            </a:r>
            <a:r>
              <a:rPr lang="en" sz="1550">
                <a:solidFill>
                  <a:schemeClr val="dk1"/>
                </a:solidFill>
                <a:highlight>
                  <a:srgbClr val="FFFFFF"/>
                </a:highlight>
                <a:latin typeface="Verdana"/>
                <a:ea typeface="Verdana"/>
                <a:cs typeface="Verdana"/>
                <a:sym typeface="Verdana"/>
              </a:rPr>
              <a:t> Entropy is a metric to measure the impurity in a given attribute. It specifies randomness in data. Entropy can be calculated as:</a:t>
            </a:r>
            <a:endParaRPr sz="155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rPr lang="en" sz="1550">
                <a:solidFill>
                  <a:schemeClr val="dk1"/>
                </a:solidFill>
                <a:highlight>
                  <a:srgbClr val="FFFFFF"/>
                </a:highlight>
                <a:latin typeface="Arial"/>
                <a:ea typeface="Arial"/>
                <a:cs typeface="Arial"/>
                <a:sym typeface="Arial"/>
              </a:rPr>
              <a:t>Entropy(s)= -P(yes)log2 P(yes)- P(no) log2 P(no)</a:t>
            </a:r>
            <a:endParaRPr sz="1550">
              <a:solidFill>
                <a:schemeClr val="dk1"/>
              </a:solidFill>
              <a:highlight>
                <a:srgbClr val="FFFFFF"/>
              </a:highlight>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rPr b="1" lang="en" sz="1550">
                <a:solidFill>
                  <a:schemeClr val="dk1"/>
                </a:solidFill>
                <a:highlight>
                  <a:srgbClr val="FFFFFF"/>
                </a:highlight>
                <a:latin typeface="Verdana"/>
                <a:ea typeface="Verdana"/>
                <a:cs typeface="Verdana"/>
                <a:sym typeface="Verdana"/>
              </a:rPr>
              <a:t>Where,</a:t>
            </a:r>
            <a:endParaRPr b="1" sz="1550">
              <a:solidFill>
                <a:schemeClr val="dk1"/>
              </a:solidFill>
              <a:highlight>
                <a:srgbClr val="FFFFFF"/>
              </a:highlight>
              <a:latin typeface="Verdana"/>
              <a:ea typeface="Verdana"/>
              <a:cs typeface="Verdana"/>
              <a:sym typeface="Verdana"/>
            </a:endParaRPr>
          </a:p>
          <a:p>
            <a:pPr indent="-327025" lvl="0" marL="457200" marR="25400" rtl="0" algn="l">
              <a:lnSpc>
                <a:spcPct val="178571"/>
              </a:lnSpc>
              <a:spcBef>
                <a:spcPts val="1400"/>
              </a:spcBef>
              <a:spcAft>
                <a:spcPts val="0"/>
              </a:spcAft>
              <a:buClr>
                <a:schemeClr val="dk1"/>
              </a:buClr>
              <a:buSzPts val="1550"/>
              <a:buFont typeface="Verdana"/>
              <a:buChar char="●"/>
            </a:pPr>
            <a:r>
              <a:rPr b="1" lang="en" sz="1550">
                <a:solidFill>
                  <a:schemeClr val="dk1"/>
                </a:solidFill>
                <a:highlight>
                  <a:srgbClr val="FFFFFF"/>
                </a:highlight>
                <a:latin typeface="Verdana"/>
                <a:ea typeface="Verdana"/>
                <a:cs typeface="Verdana"/>
                <a:sym typeface="Verdana"/>
              </a:rPr>
              <a:t>S= Total number of samples</a:t>
            </a:r>
            <a:endParaRPr b="1" sz="1550">
              <a:solidFill>
                <a:schemeClr val="dk1"/>
              </a:solidFill>
              <a:highlight>
                <a:srgbClr val="FFFFFF"/>
              </a:highlight>
              <a:latin typeface="Verdana"/>
              <a:ea typeface="Verdana"/>
              <a:cs typeface="Verdana"/>
              <a:sym typeface="Verdana"/>
            </a:endParaRPr>
          </a:p>
          <a:p>
            <a:pPr indent="-327025" lvl="0" marL="457200" marR="25400" rtl="0" algn="l">
              <a:lnSpc>
                <a:spcPct val="178571"/>
              </a:lnSpc>
              <a:spcBef>
                <a:spcPts val="0"/>
              </a:spcBef>
              <a:spcAft>
                <a:spcPts val="0"/>
              </a:spcAft>
              <a:buClr>
                <a:schemeClr val="dk1"/>
              </a:buClr>
              <a:buSzPts val="1550"/>
              <a:buFont typeface="Verdana"/>
              <a:buChar char="●"/>
            </a:pPr>
            <a:r>
              <a:rPr b="1" lang="en" sz="1550">
                <a:solidFill>
                  <a:schemeClr val="dk1"/>
                </a:solidFill>
                <a:highlight>
                  <a:srgbClr val="FFFFFF"/>
                </a:highlight>
                <a:latin typeface="Verdana"/>
                <a:ea typeface="Verdana"/>
                <a:cs typeface="Verdana"/>
                <a:sym typeface="Verdana"/>
              </a:rPr>
              <a:t>P(yes)= probability of yes</a:t>
            </a:r>
            <a:endParaRPr b="1" sz="1550">
              <a:solidFill>
                <a:schemeClr val="dk1"/>
              </a:solidFill>
              <a:highlight>
                <a:srgbClr val="FFFFFF"/>
              </a:highlight>
              <a:latin typeface="Verdana"/>
              <a:ea typeface="Verdana"/>
              <a:cs typeface="Verdana"/>
              <a:sym typeface="Verdana"/>
            </a:endParaRPr>
          </a:p>
          <a:p>
            <a:pPr indent="-327025" lvl="0" marL="457200" marR="25400" rtl="0" algn="l">
              <a:lnSpc>
                <a:spcPct val="178571"/>
              </a:lnSpc>
              <a:spcBef>
                <a:spcPts val="0"/>
              </a:spcBef>
              <a:spcAft>
                <a:spcPts val="0"/>
              </a:spcAft>
              <a:buClr>
                <a:schemeClr val="dk1"/>
              </a:buClr>
              <a:buSzPts val="1550"/>
              <a:buFont typeface="Verdana"/>
              <a:buChar char="●"/>
            </a:pPr>
            <a:r>
              <a:rPr b="1" lang="en" sz="1550">
                <a:solidFill>
                  <a:schemeClr val="dk1"/>
                </a:solidFill>
                <a:highlight>
                  <a:srgbClr val="FFFFFF"/>
                </a:highlight>
                <a:latin typeface="Verdana"/>
                <a:ea typeface="Verdana"/>
                <a:cs typeface="Verdana"/>
                <a:sym typeface="Verdana"/>
              </a:rPr>
              <a:t>P(no)= probability of no</a:t>
            </a:r>
            <a:endParaRPr b="1" sz="1550">
              <a:solidFill>
                <a:schemeClr val="dk1"/>
              </a:solidFill>
              <a:highlight>
                <a:srgbClr val="FFFFFF"/>
              </a:highlight>
              <a:latin typeface="Verdana"/>
              <a:ea typeface="Verdana"/>
              <a:cs typeface="Verdana"/>
              <a:sym typeface="Verdana"/>
            </a:endParaRPr>
          </a:p>
          <a:p>
            <a:pPr indent="0" lvl="0" marL="0" rtl="0" algn="l">
              <a:spcBef>
                <a:spcPts val="1100"/>
              </a:spcBef>
              <a:spcAft>
                <a:spcPts val="0"/>
              </a:spcAft>
              <a:buNone/>
            </a:pPr>
            <a:r>
              <a:t/>
            </a:r>
            <a:endParaRPr/>
          </a:p>
        </p:txBody>
      </p:sp>
      <p:pic>
        <p:nvPicPr>
          <p:cNvPr id="482" name="Google Shape;482;p79"/>
          <p:cNvPicPr preferRelativeResize="0"/>
          <p:nvPr/>
        </p:nvPicPr>
        <p:blipFill>
          <a:blip r:embed="rId3">
            <a:alphaModFix/>
          </a:blip>
          <a:stretch>
            <a:fillRect/>
          </a:stretch>
        </p:blipFill>
        <p:spPr>
          <a:xfrm>
            <a:off x="4353300" y="1882126"/>
            <a:ext cx="4576926" cy="2428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490250" y="526350"/>
            <a:ext cx="8058300" cy="4090800"/>
          </a:xfrm>
          <a:prstGeom prst="rect">
            <a:avLst/>
          </a:prstGeom>
        </p:spPr>
        <p:txBody>
          <a:bodyPr anchorCtr="0" anchor="ctr" bIns="91425" lIns="91425" spcFirstLastPara="1" rIns="91425" wrap="square" tIns="91425">
            <a:noAutofit/>
          </a:bodyPr>
          <a:lstStyle/>
          <a:p>
            <a:pPr indent="0" lvl="0" marL="0" rtl="0" algn="l">
              <a:lnSpc>
                <a:spcPct val="130000"/>
              </a:lnSpc>
              <a:spcBef>
                <a:spcPts val="1400"/>
              </a:spcBef>
              <a:spcAft>
                <a:spcPts val="0"/>
              </a:spcAft>
              <a:buClr>
                <a:schemeClr val="dk1"/>
              </a:buClr>
              <a:buSzPts val="1100"/>
              <a:buFont typeface="Arial"/>
              <a:buNone/>
            </a:pPr>
            <a:r>
              <a:rPr lang="en" sz="2100">
                <a:solidFill>
                  <a:srgbClr val="610B4B"/>
                </a:solidFill>
                <a:highlight>
                  <a:srgbClr val="FFFFFF"/>
                </a:highlight>
                <a:latin typeface="Arial"/>
                <a:ea typeface="Arial"/>
                <a:cs typeface="Arial"/>
                <a:sym typeface="Arial"/>
              </a:rPr>
              <a:t>Gini Index:</a:t>
            </a:r>
            <a:endParaRPr sz="2100">
              <a:solidFill>
                <a:srgbClr val="610B4B"/>
              </a:solidFill>
              <a:highlight>
                <a:srgbClr val="FFFFFF"/>
              </a:highlight>
              <a:latin typeface="Arial"/>
              <a:ea typeface="Arial"/>
              <a:cs typeface="Arial"/>
              <a:sym typeface="Arial"/>
            </a:endParaRPr>
          </a:p>
          <a:p>
            <a:pPr indent="-327025" lvl="0" marL="457200" marR="25400" rtl="0" algn="l">
              <a:lnSpc>
                <a:spcPct val="178571"/>
              </a:lnSpc>
              <a:spcBef>
                <a:spcPts val="1400"/>
              </a:spcBef>
              <a:spcAft>
                <a:spcPts val="0"/>
              </a:spcAft>
              <a:buClr>
                <a:schemeClr val="dk1"/>
              </a:buClr>
              <a:buSzPts val="1550"/>
              <a:buFont typeface="Verdana"/>
              <a:buChar char="●"/>
            </a:pPr>
            <a:r>
              <a:rPr lang="en" sz="1550">
                <a:solidFill>
                  <a:schemeClr val="dk1"/>
                </a:solidFill>
                <a:highlight>
                  <a:srgbClr val="FFFFFF"/>
                </a:highlight>
                <a:latin typeface="Verdana"/>
                <a:ea typeface="Verdana"/>
                <a:cs typeface="Verdana"/>
                <a:sym typeface="Verdana"/>
              </a:rPr>
              <a:t>Gini index is a measure of impurity or purity used while creating a decision tree in the CART(Classification and Regression Tree) algorithm.</a:t>
            </a:r>
            <a:endParaRPr sz="1550">
              <a:solidFill>
                <a:schemeClr val="dk1"/>
              </a:solidFill>
              <a:highlight>
                <a:srgbClr val="FFFFFF"/>
              </a:highlight>
              <a:latin typeface="Verdana"/>
              <a:ea typeface="Verdana"/>
              <a:cs typeface="Verdana"/>
              <a:sym typeface="Verdana"/>
            </a:endParaRPr>
          </a:p>
          <a:p>
            <a:pPr indent="-327025" lvl="0" marL="457200" marR="25400" rtl="0" algn="l">
              <a:lnSpc>
                <a:spcPct val="178571"/>
              </a:lnSpc>
              <a:spcBef>
                <a:spcPts val="0"/>
              </a:spcBef>
              <a:spcAft>
                <a:spcPts val="0"/>
              </a:spcAft>
              <a:buClr>
                <a:schemeClr val="dk1"/>
              </a:buClr>
              <a:buSzPts val="1550"/>
              <a:buFont typeface="Verdana"/>
              <a:buChar char="●"/>
            </a:pPr>
            <a:r>
              <a:rPr lang="en" sz="1550">
                <a:solidFill>
                  <a:schemeClr val="dk1"/>
                </a:solidFill>
                <a:highlight>
                  <a:srgbClr val="FFFFFF"/>
                </a:highlight>
                <a:latin typeface="Verdana"/>
                <a:ea typeface="Verdana"/>
                <a:cs typeface="Verdana"/>
                <a:sym typeface="Verdana"/>
              </a:rPr>
              <a:t>An attribute with the low Gini index should be preferred as compared to the high Gini index.</a:t>
            </a:r>
            <a:endParaRPr sz="1550">
              <a:solidFill>
                <a:schemeClr val="dk1"/>
              </a:solidFill>
              <a:highlight>
                <a:srgbClr val="FFFFFF"/>
              </a:highlight>
              <a:latin typeface="Verdana"/>
              <a:ea typeface="Verdana"/>
              <a:cs typeface="Verdana"/>
              <a:sym typeface="Verdana"/>
            </a:endParaRPr>
          </a:p>
          <a:p>
            <a:pPr indent="0" lvl="0" marL="101600" rtl="0" algn="l">
              <a:lnSpc>
                <a:spcPct val="115000"/>
              </a:lnSpc>
              <a:spcBef>
                <a:spcPts val="1100"/>
              </a:spcBef>
              <a:spcAft>
                <a:spcPts val="0"/>
              </a:spcAft>
              <a:buNone/>
            </a:pPr>
            <a:r>
              <a:rPr lang="en" sz="1450">
                <a:solidFill>
                  <a:schemeClr val="dk1"/>
                </a:solidFill>
                <a:latin typeface="Arial"/>
                <a:ea typeface="Arial"/>
                <a:cs typeface="Arial"/>
                <a:sym typeface="Arial"/>
              </a:rPr>
              <a:t>                                                </a:t>
            </a:r>
            <a:r>
              <a:rPr lang="en" sz="1650">
                <a:solidFill>
                  <a:schemeClr val="dk1"/>
                </a:solidFill>
                <a:latin typeface="Arial"/>
                <a:ea typeface="Arial"/>
                <a:cs typeface="Arial"/>
                <a:sym typeface="Arial"/>
              </a:rPr>
              <a:t>  </a:t>
            </a:r>
            <a:r>
              <a:rPr lang="en" sz="1650">
                <a:solidFill>
                  <a:schemeClr val="dk1"/>
                </a:solidFill>
                <a:highlight>
                  <a:srgbClr val="FF00FF"/>
                </a:highlight>
                <a:latin typeface="Arial"/>
                <a:ea typeface="Arial"/>
                <a:cs typeface="Arial"/>
                <a:sym typeface="Arial"/>
              </a:rPr>
              <a:t>Gini Index= 1- ∑</a:t>
            </a:r>
            <a:r>
              <a:rPr baseline="-25000" lang="en" sz="1650">
                <a:solidFill>
                  <a:schemeClr val="dk1"/>
                </a:solidFill>
                <a:highlight>
                  <a:srgbClr val="FF00FF"/>
                </a:highlight>
                <a:latin typeface="Arial"/>
                <a:ea typeface="Arial"/>
                <a:cs typeface="Arial"/>
                <a:sym typeface="Arial"/>
              </a:rPr>
              <a:t>j</a:t>
            </a:r>
            <a:r>
              <a:rPr lang="en" sz="1650">
                <a:solidFill>
                  <a:schemeClr val="dk1"/>
                </a:solidFill>
                <a:highlight>
                  <a:srgbClr val="FF00FF"/>
                </a:highlight>
                <a:latin typeface="Arial"/>
                <a:ea typeface="Arial"/>
                <a:cs typeface="Arial"/>
                <a:sym typeface="Arial"/>
              </a:rPr>
              <a:t>P</a:t>
            </a:r>
            <a:r>
              <a:rPr baseline="-25000" lang="en" sz="1650">
                <a:solidFill>
                  <a:schemeClr val="dk1"/>
                </a:solidFill>
                <a:highlight>
                  <a:srgbClr val="FF00FF"/>
                </a:highlight>
                <a:latin typeface="Arial"/>
                <a:ea typeface="Arial"/>
                <a:cs typeface="Arial"/>
                <a:sym typeface="Arial"/>
              </a:rPr>
              <a:t>j</a:t>
            </a:r>
            <a:r>
              <a:rPr baseline="30000" lang="en" sz="1650">
                <a:solidFill>
                  <a:schemeClr val="dk1"/>
                </a:solidFill>
                <a:highlight>
                  <a:srgbClr val="FF00FF"/>
                </a:highlight>
                <a:latin typeface="Arial"/>
                <a:ea typeface="Arial"/>
                <a:cs typeface="Arial"/>
                <a:sym typeface="Arial"/>
              </a:rPr>
              <a:t>2</a:t>
            </a:r>
            <a:endParaRPr baseline="30000" sz="1650">
              <a:solidFill>
                <a:schemeClr val="dk1"/>
              </a:solidFill>
              <a:highlight>
                <a:srgbClr val="FF00FF"/>
              </a:highlight>
              <a:latin typeface="Arial"/>
              <a:ea typeface="Arial"/>
              <a:cs typeface="Arial"/>
              <a:sym typeface="Arial"/>
            </a:endParaRPr>
          </a:p>
          <a:p>
            <a:pPr indent="0" lvl="0" marL="0" marR="25400" rtl="0" algn="l">
              <a:lnSpc>
                <a:spcPct val="178571"/>
              </a:lnSpc>
              <a:spcBef>
                <a:spcPts val="1400"/>
              </a:spcBef>
              <a:spcAft>
                <a:spcPts val="0"/>
              </a:spcAft>
              <a:buNone/>
            </a:pPr>
            <a:r>
              <a:t/>
            </a:r>
            <a:endParaRPr sz="1250">
              <a:solidFill>
                <a:schemeClr val="dk1"/>
              </a:solidFill>
              <a:highlight>
                <a:srgbClr val="FFFFFF"/>
              </a:highlight>
              <a:latin typeface="Verdana"/>
              <a:ea typeface="Verdana"/>
              <a:cs typeface="Verdana"/>
              <a:sym typeface="Verdana"/>
            </a:endParaRPr>
          </a:p>
          <a:p>
            <a:pPr indent="0" lvl="0" marL="0" rtl="0" algn="l">
              <a:spcBef>
                <a:spcPts val="11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1"/>
          <p:cNvSpPr txBox="1"/>
          <p:nvPr>
            <p:ph type="title"/>
          </p:nvPr>
        </p:nvSpPr>
        <p:spPr>
          <a:xfrm>
            <a:off x="490250" y="526350"/>
            <a:ext cx="5604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Example</a:t>
            </a:r>
            <a:endParaRPr sz="2600"/>
          </a:p>
          <a:p>
            <a:pPr indent="0" lvl="0" marL="0" rtl="0" algn="l">
              <a:spcBef>
                <a:spcPts val="0"/>
              </a:spcBef>
              <a:spcAft>
                <a:spcPts val="0"/>
              </a:spcAft>
              <a:buNone/>
            </a:pPr>
            <a:r>
              <a:t/>
            </a:r>
            <a:endParaRPr sz="2600"/>
          </a:p>
        </p:txBody>
      </p:sp>
      <p:pic>
        <p:nvPicPr>
          <p:cNvPr id="493" name="Google Shape;493;p81"/>
          <p:cNvPicPr preferRelativeResize="0"/>
          <p:nvPr/>
        </p:nvPicPr>
        <p:blipFill>
          <a:blip r:embed="rId3">
            <a:alphaModFix/>
          </a:blip>
          <a:stretch>
            <a:fillRect/>
          </a:stretch>
        </p:blipFill>
        <p:spPr>
          <a:xfrm>
            <a:off x="1689700" y="985750"/>
            <a:ext cx="5908714" cy="3703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59175" y="416650"/>
            <a:ext cx="9503100" cy="4884900"/>
          </a:xfrm>
          <a:prstGeom prst="rect">
            <a:avLst/>
          </a:prstGeom>
        </p:spPr>
        <p:txBody>
          <a:bodyPr anchorCtr="0" anchor="ctr" bIns="91425" lIns="91425" spcFirstLastPara="1" rIns="91425" wrap="square" tIns="91425">
            <a:noAutofit/>
          </a:bodyPr>
          <a:lstStyle/>
          <a:p>
            <a:pPr indent="-317500" lvl="0" marL="685800" rtl="0" algn="l">
              <a:lnSpc>
                <a:spcPct val="158000"/>
              </a:lnSpc>
              <a:spcBef>
                <a:spcPts val="0"/>
              </a:spcBef>
              <a:spcAft>
                <a:spcPts val="0"/>
              </a:spcAft>
              <a:buClr>
                <a:srgbClr val="40424E"/>
              </a:buClr>
              <a:buSzPts val="1400"/>
              <a:buFont typeface="Arial"/>
              <a:buChar char="●"/>
            </a:pPr>
            <a:r>
              <a:rPr b="1" lang="en" sz="1400">
                <a:solidFill>
                  <a:srgbClr val="40424E"/>
                </a:solidFill>
                <a:highlight>
                  <a:srgbClr val="FFFFFF"/>
                </a:highlight>
                <a:latin typeface="Arial"/>
                <a:ea typeface="Arial"/>
                <a:cs typeface="Arial"/>
                <a:sym typeface="Arial"/>
              </a:rPr>
              <a:t>Model</a:t>
            </a:r>
            <a:br>
              <a:rPr b="1" lang="en" sz="1400">
                <a:solidFill>
                  <a:srgbClr val="40424E"/>
                </a:solidFill>
                <a:highlight>
                  <a:srgbClr val="FFFFFF"/>
                </a:highlight>
                <a:latin typeface="Arial"/>
                <a:ea typeface="Arial"/>
                <a:cs typeface="Arial"/>
                <a:sym typeface="Arial"/>
              </a:rPr>
            </a:br>
            <a:r>
              <a:rPr lang="en" sz="1400">
                <a:solidFill>
                  <a:srgbClr val="40424E"/>
                </a:solidFill>
                <a:highlight>
                  <a:srgbClr val="FFFFFF"/>
                </a:highlight>
                <a:latin typeface="Arial"/>
                <a:ea typeface="Arial"/>
                <a:cs typeface="Arial"/>
                <a:sym typeface="Arial"/>
              </a:rPr>
              <a:t>A model is a </a:t>
            </a:r>
            <a:r>
              <a:rPr b="1" lang="en" sz="1400">
                <a:solidFill>
                  <a:srgbClr val="40424E"/>
                </a:solidFill>
                <a:highlight>
                  <a:srgbClr val="FFFFFF"/>
                </a:highlight>
                <a:latin typeface="Arial"/>
                <a:ea typeface="Arial"/>
                <a:cs typeface="Arial"/>
                <a:sym typeface="Arial"/>
              </a:rPr>
              <a:t>specific representation</a:t>
            </a:r>
            <a:r>
              <a:rPr lang="en" sz="1400">
                <a:solidFill>
                  <a:srgbClr val="40424E"/>
                </a:solidFill>
                <a:highlight>
                  <a:srgbClr val="FFFFFF"/>
                </a:highlight>
                <a:latin typeface="Arial"/>
                <a:ea typeface="Arial"/>
                <a:cs typeface="Arial"/>
                <a:sym typeface="Arial"/>
              </a:rPr>
              <a:t> learned from data by applying some machine learning algorithm. A model is also called </a:t>
            </a:r>
            <a:r>
              <a:rPr b="1" lang="en" sz="1400">
                <a:solidFill>
                  <a:srgbClr val="40424E"/>
                </a:solidFill>
                <a:highlight>
                  <a:srgbClr val="FFFFFF"/>
                </a:highlight>
                <a:latin typeface="Arial"/>
                <a:ea typeface="Arial"/>
                <a:cs typeface="Arial"/>
                <a:sym typeface="Arial"/>
              </a:rPr>
              <a:t>hypothesis</a:t>
            </a:r>
            <a:r>
              <a:rPr lang="en" sz="1400">
                <a:solidFill>
                  <a:srgbClr val="40424E"/>
                </a:solidFill>
                <a:highlight>
                  <a:srgbClr val="FFFFFF"/>
                </a:highlight>
                <a:latin typeface="Arial"/>
                <a:ea typeface="Arial"/>
                <a:cs typeface="Arial"/>
                <a:sym typeface="Arial"/>
              </a:rPr>
              <a:t>.</a:t>
            </a:r>
            <a:endParaRPr sz="1400">
              <a:solidFill>
                <a:srgbClr val="40424E"/>
              </a:solidFill>
              <a:highlight>
                <a:srgbClr val="FFFFFF"/>
              </a:highlight>
              <a:latin typeface="Arial"/>
              <a:ea typeface="Arial"/>
              <a:cs typeface="Arial"/>
              <a:sym typeface="Arial"/>
            </a:endParaRPr>
          </a:p>
          <a:p>
            <a:pPr indent="-317500" lvl="0" marL="685800" rtl="0" algn="l">
              <a:lnSpc>
                <a:spcPct val="158000"/>
              </a:lnSpc>
              <a:spcBef>
                <a:spcPts val="0"/>
              </a:spcBef>
              <a:spcAft>
                <a:spcPts val="0"/>
              </a:spcAft>
              <a:buClr>
                <a:srgbClr val="40424E"/>
              </a:buClr>
              <a:buSzPts val="1400"/>
              <a:buFont typeface="Arial"/>
              <a:buChar char="●"/>
            </a:pPr>
            <a:r>
              <a:rPr b="1" lang="en" sz="1400">
                <a:solidFill>
                  <a:srgbClr val="40424E"/>
                </a:solidFill>
                <a:highlight>
                  <a:srgbClr val="FFFFFF"/>
                </a:highlight>
                <a:latin typeface="Arial"/>
                <a:ea typeface="Arial"/>
                <a:cs typeface="Arial"/>
                <a:sym typeface="Arial"/>
              </a:rPr>
              <a:t>Feature</a:t>
            </a:r>
            <a:br>
              <a:rPr b="1" lang="en" sz="1400">
                <a:solidFill>
                  <a:srgbClr val="40424E"/>
                </a:solidFill>
                <a:highlight>
                  <a:srgbClr val="FFFFFF"/>
                </a:highlight>
                <a:latin typeface="Arial"/>
                <a:ea typeface="Arial"/>
                <a:cs typeface="Arial"/>
                <a:sym typeface="Arial"/>
              </a:rPr>
            </a:br>
            <a:r>
              <a:rPr lang="en" sz="1400">
                <a:solidFill>
                  <a:srgbClr val="40424E"/>
                </a:solidFill>
                <a:highlight>
                  <a:srgbClr val="FFFFFF"/>
                </a:highlight>
                <a:latin typeface="Arial"/>
                <a:ea typeface="Arial"/>
                <a:cs typeface="Arial"/>
                <a:sym typeface="Arial"/>
              </a:rPr>
              <a:t>A feature is an individual measurable property of our data. A set of numeric features can be conveniently described by a </a:t>
            </a:r>
            <a:r>
              <a:rPr b="1" lang="en" sz="1400">
                <a:solidFill>
                  <a:srgbClr val="40424E"/>
                </a:solidFill>
                <a:highlight>
                  <a:srgbClr val="FFFFFF"/>
                </a:highlight>
                <a:latin typeface="Arial"/>
                <a:ea typeface="Arial"/>
                <a:cs typeface="Arial"/>
                <a:sym typeface="Arial"/>
              </a:rPr>
              <a:t>feature vector</a:t>
            </a:r>
            <a:r>
              <a:rPr lang="en" sz="1400">
                <a:solidFill>
                  <a:srgbClr val="40424E"/>
                </a:solidFill>
                <a:highlight>
                  <a:srgbClr val="FFFFFF"/>
                </a:highlight>
                <a:latin typeface="Arial"/>
                <a:ea typeface="Arial"/>
                <a:cs typeface="Arial"/>
                <a:sym typeface="Arial"/>
              </a:rPr>
              <a:t>. Feature vectors are fed as input to the model. For example, in order to predict a fruit, there may be features like color, smell, taste, </a:t>
            </a:r>
            <a:r>
              <a:rPr b="1" lang="en" sz="1400">
                <a:solidFill>
                  <a:srgbClr val="40424E"/>
                </a:solidFill>
                <a:highlight>
                  <a:srgbClr val="FFFFFF"/>
                </a:highlight>
                <a:latin typeface="Arial"/>
                <a:ea typeface="Arial"/>
                <a:cs typeface="Arial"/>
                <a:sym typeface="Arial"/>
              </a:rPr>
              <a:t>etc.</a:t>
            </a:r>
            <a:br>
              <a:rPr b="1" lang="en" sz="1400">
                <a:solidFill>
                  <a:srgbClr val="40424E"/>
                </a:solidFill>
                <a:highlight>
                  <a:srgbClr val="FFFFFF"/>
                </a:highlight>
                <a:latin typeface="Arial"/>
                <a:ea typeface="Arial"/>
                <a:cs typeface="Arial"/>
                <a:sym typeface="Arial"/>
              </a:rPr>
            </a:br>
            <a:r>
              <a:rPr b="1" lang="en" sz="1400">
                <a:solidFill>
                  <a:srgbClr val="40424E"/>
                </a:solidFill>
                <a:highlight>
                  <a:srgbClr val="FFFFFF"/>
                </a:highlight>
                <a:latin typeface="Arial"/>
                <a:ea typeface="Arial"/>
                <a:cs typeface="Arial"/>
                <a:sym typeface="Arial"/>
              </a:rPr>
              <a:t>Note:</a:t>
            </a:r>
            <a:r>
              <a:rPr lang="en" sz="1400">
                <a:solidFill>
                  <a:srgbClr val="40424E"/>
                </a:solidFill>
                <a:highlight>
                  <a:srgbClr val="FFFFFF"/>
                </a:highlight>
                <a:latin typeface="Arial"/>
                <a:ea typeface="Arial"/>
                <a:cs typeface="Arial"/>
                <a:sym typeface="Arial"/>
              </a:rPr>
              <a:t> Choosing informative, discriminating and independent features is a crucial step for effective algorithms. We generally employ a </a:t>
            </a:r>
            <a:r>
              <a:rPr b="1" lang="en" sz="1400">
                <a:solidFill>
                  <a:srgbClr val="40424E"/>
                </a:solidFill>
                <a:highlight>
                  <a:srgbClr val="FFFFFF"/>
                </a:highlight>
                <a:latin typeface="Arial"/>
                <a:ea typeface="Arial"/>
                <a:cs typeface="Arial"/>
                <a:sym typeface="Arial"/>
              </a:rPr>
              <a:t>feature extractor</a:t>
            </a:r>
            <a:r>
              <a:rPr lang="en" sz="1400">
                <a:solidFill>
                  <a:srgbClr val="40424E"/>
                </a:solidFill>
                <a:highlight>
                  <a:srgbClr val="FFFFFF"/>
                </a:highlight>
                <a:latin typeface="Arial"/>
                <a:ea typeface="Arial"/>
                <a:cs typeface="Arial"/>
                <a:sym typeface="Arial"/>
              </a:rPr>
              <a:t> to extract the relevant features from the raw data.</a:t>
            </a:r>
            <a:endParaRPr sz="1400">
              <a:solidFill>
                <a:srgbClr val="40424E"/>
              </a:solidFill>
              <a:highlight>
                <a:srgbClr val="FFFFFF"/>
              </a:highlight>
              <a:latin typeface="Arial"/>
              <a:ea typeface="Arial"/>
              <a:cs typeface="Arial"/>
              <a:sym typeface="Arial"/>
            </a:endParaRPr>
          </a:p>
          <a:p>
            <a:pPr indent="-317500" lvl="0" marL="685800" rtl="0" algn="l">
              <a:lnSpc>
                <a:spcPct val="158000"/>
              </a:lnSpc>
              <a:spcBef>
                <a:spcPts val="0"/>
              </a:spcBef>
              <a:spcAft>
                <a:spcPts val="0"/>
              </a:spcAft>
              <a:buClr>
                <a:srgbClr val="40424E"/>
              </a:buClr>
              <a:buSzPts val="1400"/>
              <a:buFont typeface="Arial"/>
              <a:buChar char="●"/>
            </a:pPr>
            <a:r>
              <a:rPr b="1" lang="en" sz="1400">
                <a:solidFill>
                  <a:srgbClr val="40424E"/>
                </a:solidFill>
                <a:highlight>
                  <a:srgbClr val="FFFFFF"/>
                </a:highlight>
                <a:latin typeface="Arial"/>
                <a:ea typeface="Arial"/>
                <a:cs typeface="Arial"/>
                <a:sym typeface="Arial"/>
              </a:rPr>
              <a:t>Target (Label)</a:t>
            </a:r>
            <a:br>
              <a:rPr b="1" lang="en" sz="1400">
                <a:solidFill>
                  <a:srgbClr val="40424E"/>
                </a:solidFill>
                <a:highlight>
                  <a:srgbClr val="FFFFFF"/>
                </a:highlight>
                <a:latin typeface="Arial"/>
                <a:ea typeface="Arial"/>
                <a:cs typeface="Arial"/>
                <a:sym typeface="Arial"/>
              </a:rPr>
            </a:br>
            <a:r>
              <a:rPr lang="en" sz="1400">
                <a:solidFill>
                  <a:srgbClr val="40424E"/>
                </a:solidFill>
                <a:highlight>
                  <a:srgbClr val="FFFFFF"/>
                </a:highlight>
                <a:latin typeface="Arial"/>
                <a:ea typeface="Arial"/>
                <a:cs typeface="Arial"/>
                <a:sym typeface="Arial"/>
              </a:rPr>
              <a:t>A target variable or label is the value to be predicted by our model. For the fruit example discussed in the features section, the label with each set of input would be the name of the fruit like apple, orange, banana, etc.</a:t>
            </a:r>
            <a:endParaRPr sz="1400">
              <a:solidFill>
                <a:srgbClr val="40424E"/>
              </a:solidFill>
              <a:highlight>
                <a:srgbClr val="FFFFFF"/>
              </a:highlight>
              <a:latin typeface="Arial"/>
              <a:ea typeface="Arial"/>
              <a:cs typeface="Arial"/>
              <a:sym typeface="Arial"/>
            </a:endParaRPr>
          </a:p>
          <a:p>
            <a:pPr indent="0" lvl="0" marL="0" rtl="0" algn="l">
              <a:spcBef>
                <a:spcPts val="3600"/>
              </a:spcBef>
              <a:spcAft>
                <a:spcPts val="0"/>
              </a:spcAft>
              <a:buNone/>
            </a:pPr>
            <a:r>
              <a:t/>
            </a:r>
            <a:endParaRPr sz="13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490250" y="526350"/>
            <a:ext cx="8653800" cy="16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highlight>
                  <a:schemeClr val="lt1"/>
                </a:highlight>
                <a:latin typeface="Arial"/>
                <a:ea typeface="Arial"/>
                <a:cs typeface="Arial"/>
                <a:sym typeface="Arial"/>
              </a:rPr>
              <a:t>To build a decision tree, we need to calculate two types of entropy using frequency tables as follows:</a:t>
            </a:r>
            <a:endParaRPr sz="19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900">
                <a:solidFill>
                  <a:schemeClr val="dk1"/>
                </a:solidFill>
                <a:highlight>
                  <a:schemeClr val="lt1"/>
                </a:highlight>
                <a:latin typeface="Arial"/>
                <a:ea typeface="Arial"/>
                <a:cs typeface="Arial"/>
                <a:sym typeface="Arial"/>
              </a:rPr>
              <a:t>a) Entropy using the frequency table of one attribute:</a:t>
            </a:r>
            <a:endParaRPr sz="19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600">
              <a:solidFill>
                <a:schemeClr val="dk1"/>
              </a:solidFill>
              <a:highlight>
                <a:schemeClr val="lt1"/>
              </a:highlight>
              <a:latin typeface="Arial"/>
              <a:ea typeface="Arial"/>
              <a:cs typeface="Arial"/>
              <a:sym typeface="Arial"/>
            </a:endParaRPr>
          </a:p>
        </p:txBody>
      </p:sp>
      <p:pic>
        <p:nvPicPr>
          <p:cNvPr id="499" name="Google Shape;499;p82"/>
          <p:cNvPicPr preferRelativeResize="0"/>
          <p:nvPr/>
        </p:nvPicPr>
        <p:blipFill>
          <a:blip r:embed="rId3">
            <a:alphaModFix/>
          </a:blip>
          <a:stretch>
            <a:fillRect/>
          </a:stretch>
        </p:blipFill>
        <p:spPr>
          <a:xfrm>
            <a:off x="2579113" y="1982700"/>
            <a:ext cx="3985775" cy="2612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490200" y="612550"/>
            <a:ext cx="8653800" cy="57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highlight>
                  <a:schemeClr val="lt1"/>
                </a:highlight>
                <a:latin typeface="Arial"/>
                <a:ea typeface="Arial"/>
                <a:cs typeface="Arial"/>
                <a:sym typeface="Arial"/>
              </a:rPr>
              <a:t>b) Entropy using the frequency table of two attributes:</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2000">
              <a:solidFill>
                <a:schemeClr val="dk1"/>
              </a:solidFill>
              <a:highlight>
                <a:schemeClr val="lt1"/>
              </a:highlight>
              <a:latin typeface="Arial"/>
              <a:ea typeface="Arial"/>
              <a:cs typeface="Arial"/>
              <a:sym typeface="Arial"/>
            </a:endParaRPr>
          </a:p>
        </p:txBody>
      </p:sp>
      <p:pic>
        <p:nvPicPr>
          <p:cNvPr id="505" name="Google Shape;505;p83"/>
          <p:cNvPicPr preferRelativeResize="0"/>
          <p:nvPr/>
        </p:nvPicPr>
        <p:blipFill>
          <a:blip r:embed="rId3">
            <a:alphaModFix/>
          </a:blip>
          <a:stretch>
            <a:fillRect/>
          </a:stretch>
        </p:blipFill>
        <p:spPr>
          <a:xfrm>
            <a:off x="2019625" y="1192450"/>
            <a:ext cx="5104749" cy="36462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475875" y="66600"/>
            <a:ext cx="5604000" cy="12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highlight>
                  <a:schemeClr val="lt1"/>
                </a:highlight>
                <a:latin typeface="Arial"/>
                <a:ea typeface="Arial"/>
                <a:cs typeface="Arial"/>
                <a:sym typeface="Arial"/>
              </a:rPr>
              <a:t>Step 1: Calculate Entropy of target</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2000">
              <a:solidFill>
                <a:schemeClr val="dk1"/>
              </a:solidFill>
              <a:highlight>
                <a:schemeClr val="lt1"/>
              </a:highlight>
              <a:latin typeface="Arial"/>
              <a:ea typeface="Arial"/>
              <a:cs typeface="Arial"/>
              <a:sym typeface="Arial"/>
            </a:endParaRPr>
          </a:p>
        </p:txBody>
      </p:sp>
      <p:pic>
        <p:nvPicPr>
          <p:cNvPr id="511" name="Google Shape;511;p84"/>
          <p:cNvPicPr preferRelativeResize="0"/>
          <p:nvPr/>
        </p:nvPicPr>
        <p:blipFill>
          <a:blip r:embed="rId3">
            <a:alphaModFix/>
          </a:blip>
          <a:stretch>
            <a:fillRect/>
          </a:stretch>
        </p:blipFill>
        <p:spPr>
          <a:xfrm>
            <a:off x="1485900" y="1350588"/>
            <a:ext cx="6172200" cy="22574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447150" y="253375"/>
            <a:ext cx="7770900" cy="3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highlight>
                  <a:schemeClr val="lt1"/>
                </a:highlight>
                <a:latin typeface="Arial"/>
                <a:ea typeface="Arial"/>
                <a:cs typeface="Arial"/>
                <a:sym typeface="Arial"/>
              </a:rPr>
              <a:t>Step 2: Calculate Information Gain for each attribute</a:t>
            </a:r>
            <a:endParaRPr sz="2000">
              <a:solidFill>
                <a:schemeClr val="dk1"/>
              </a:solidFill>
              <a:highlight>
                <a:schemeClr val="lt1"/>
              </a:highlight>
              <a:latin typeface="Arial"/>
              <a:ea typeface="Arial"/>
              <a:cs typeface="Arial"/>
              <a:sym typeface="Arial"/>
            </a:endParaRPr>
          </a:p>
        </p:txBody>
      </p:sp>
      <p:pic>
        <p:nvPicPr>
          <p:cNvPr id="517" name="Google Shape;517;p85"/>
          <p:cNvPicPr preferRelativeResize="0"/>
          <p:nvPr/>
        </p:nvPicPr>
        <p:blipFill>
          <a:blip r:embed="rId3">
            <a:alphaModFix/>
          </a:blip>
          <a:stretch>
            <a:fillRect/>
          </a:stretch>
        </p:blipFill>
        <p:spPr>
          <a:xfrm>
            <a:off x="823913" y="919500"/>
            <a:ext cx="7496175" cy="2686050"/>
          </a:xfrm>
          <a:prstGeom prst="rect">
            <a:avLst/>
          </a:prstGeom>
          <a:noFill/>
          <a:ln>
            <a:noFill/>
          </a:ln>
        </p:spPr>
      </p:pic>
      <p:pic>
        <p:nvPicPr>
          <p:cNvPr id="518" name="Google Shape;518;p85"/>
          <p:cNvPicPr preferRelativeResize="0"/>
          <p:nvPr/>
        </p:nvPicPr>
        <p:blipFill>
          <a:blip r:embed="rId4">
            <a:alphaModFix/>
          </a:blip>
          <a:stretch>
            <a:fillRect/>
          </a:stretch>
        </p:blipFill>
        <p:spPr>
          <a:xfrm>
            <a:off x="2278638" y="3757950"/>
            <a:ext cx="4107931" cy="12331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6"/>
          <p:cNvSpPr txBox="1"/>
          <p:nvPr>
            <p:ph type="title"/>
          </p:nvPr>
        </p:nvSpPr>
        <p:spPr>
          <a:xfrm>
            <a:off x="490250" y="526350"/>
            <a:ext cx="8000700" cy="118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highlight>
                  <a:schemeClr val="lt1"/>
                </a:highlight>
                <a:latin typeface="Arial"/>
                <a:ea typeface="Arial"/>
                <a:cs typeface="Arial"/>
                <a:sym typeface="Arial"/>
              </a:rPr>
              <a:t>Step 3: Choose attribute with the largest information gain as the decision node, divide the dataset by its branches and repeat the same process on every branch.</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2000">
              <a:solidFill>
                <a:schemeClr val="dk1"/>
              </a:solidFill>
              <a:highlight>
                <a:schemeClr val="lt1"/>
              </a:highlight>
              <a:latin typeface="Arial"/>
              <a:ea typeface="Arial"/>
              <a:cs typeface="Arial"/>
              <a:sym typeface="Arial"/>
            </a:endParaRPr>
          </a:p>
        </p:txBody>
      </p:sp>
      <p:pic>
        <p:nvPicPr>
          <p:cNvPr id="524" name="Google Shape;524;p86"/>
          <p:cNvPicPr preferRelativeResize="0"/>
          <p:nvPr/>
        </p:nvPicPr>
        <p:blipFill>
          <a:blip r:embed="rId3">
            <a:alphaModFix/>
          </a:blip>
          <a:stretch>
            <a:fillRect/>
          </a:stretch>
        </p:blipFill>
        <p:spPr>
          <a:xfrm>
            <a:off x="745088" y="1618450"/>
            <a:ext cx="7491024" cy="3171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7"/>
          <p:cNvSpPr txBox="1"/>
          <p:nvPr>
            <p:ph type="title"/>
          </p:nvPr>
        </p:nvSpPr>
        <p:spPr>
          <a:xfrm>
            <a:off x="490250" y="0"/>
            <a:ext cx="8403000" cy="14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highlight>
                  <a:schemeClr val="lt1"/>
                </a:highlight>
                <a:latin typeface="Arial"/>
                <a:ea typeface="Arial"/>
                <a:cs typeface="Arial"/>
                <a:sym typeface="Arial"/>
              </a:rPr>
              <a:t>Step 4a: A branch with entropy of 0 is a leaf node</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2000">
              <a:solidFill>
                <a:schemeClr val="dk1"/>
              </a:solidFill>
              <a:highlight>
                <a:schemeClr val="lt1"/>
              </a:highlight>
              <a:latin typeface="Arial"/>
              <a:ea typeface="Arial"/>
              <a:cs typeface="Arial"/>
              <a:sym typeface="Arial"/>
            </a:endParaRPr>
          </a:p>
        </p:txBody>
      </p:sp>
      <p:pic>
        <p:nvPicPr>
          <p:cNvPr id="530" name="Google Shape;530;p87"/>
          <p:cNvPicPr preferRelativeResize="0"/>
          <p:nvPr/>
        </p:nvPicPr>
        <p:blipFill>
          <a:blip r:embed="rId3">
            <a:alphaModFix/>
          </a:blip>
          <a:stretch>
            <a:fillRect/>
          </a:stretch>
        </p:blipFill>
        <p:spPr>
          <a:xfrm>
            <a:off x="809625" y="795575"/>
            <a:ext cx="7280826" cy="1575025"/>
          </a:xfrm>
          <a:prstGeom prst="rect">
            <a:avLst/>
          </a:prstGeom>
          <a:noFill/>
          <a:ln>
            <a:noFill/>
          </a:ln>
        </p:spPr>
      </p:pic>
      <p:sp>
        <p:nvSpPr>
          <p:cNvPr id="531" name="Google Shape;531;p87"/>
          <p:cNvSpPr txBox="1"/>
          <p:nvPr/>
        </p:nvSpPr>
        <p:spPr>
          <a:xfrm>
            <a:off x="490250" y="2801650"/>
            <a:ext cx="7600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highlight>
                  <a:schemeClr val="lt1"/>
                </a:highlight>
              </a:rPr>
              <a:t>Step 4b: A branch with entropy more than 0 needs further splitting</a:t>
            </a:r>
            <a:endParaRPr sz="2000">
              <a:highlight>
                <a:schemeClr val="lt1"/>
              </a:highlight>
            </a:endParaRPr>
          </a:p>
          <a:p>
            <a:pPr indent="0" lvl="0" marL="0" rtl="0" algn="l">
              <a:spcBef>
                <a:spcPts val="0"/>
              </a:spcBef>
              <a:spcAft>
                <a:spcPts val="0"/>
              </a:spcAft>
              <a:buClr>
                <a:schemeClr val="dk1"/>
              </a:buClr>
              <a:buSzPts val="1100"/>
              <a:buFont typeface="Arial"/>
              <a:buNone/>
            </a:pPr>
            <a:r>
              <a:t/>
            </a:r>
            <a:endParaRPr sz="2000">
              <a:highlight>
                <a:schemeClr val="lt1"/>
              </a:highlight>
            </a:endParaRPr>
          </a:p>
          <a:p>
            <a:pPr indent="0" lvl="0" marL="0" rtl="0" algn="l">
              <a:spcBef>
                <a:spcPts val="0"/>
              </a:spcBef>
              <a:spcAft>
                <a:spcPts val="0"/>
              </a:spcAft>
              <a:buNone/>
            </a:pPr>
            <a:r>
              <a:t/>
            </a:r>
            <a:endParaRPr sz="2000">
              <a:highlight>
                <a:schemeClr val="lt1"/>
              </a:highlight>
            </a:endParaRPr>
          </a:p>
        </p:txBody>
      </p:sp>
      <p:pic>
        <p:nvPicPr>
          <p:cNvPr id="532" name="Google Shape;532;p87"/>
          <p:cNvPicPr preferRelativeResize="0"/>
          <p:nvPr/>
        </p:nvPicPr>
        <p:blipFill>
          <a:blip r:embed="rId4">
            <a:alphaModFix/>
          </a:blip>
          <a:stretch>
            <a:fillRect/>
          </a:stretch>
        </p:blipFill>
        <p:spPr>
          <a:xfrm>
            <a:off x="1688775" y="3339200"/>
            <a:ext cx="5667299" cy="1499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8"/>
          <p:cNvSpPr txBox="1"/>
          <p:nvPr>
            <p:ph type="title"/>
          </p:nvPr>
        </p:nvSpPr>
        <p:spPr>
          <a:xfrm>
            <a:off x="490250" y="526350"/>
            <a:ext cx="8036700" cy="9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highlight>
                  <a:schemeClr val="lt1"/>
                </a:highlight>
                <a:latin typeface="Arial"/>
                <a:ea typeface="Arial"/>
                <a:cs typeface="Arial"/>
                <a:sym typeface="Arial"/>
              </a:rPr>
              <a:t>Step 5: The algorithm is run recursively on the non-leaf branches, until all data is classified.</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2000">
              <a:solidFill>
                <a:schemeClr val="dk1"/>
              </a:solidFill>
              <a:highlight>
                <a:schemeClr val="lt1"/>
              </a:highlight>
              <a:latin typeface="Arial"/>
              <a:ea typeface="Arial"/>
              <a:cs typeface="Arial"/>
              <a:sym typeface="Arial"/>
            </a:endParaRPr>
          </a:p>
        </p:txBody>
      </p:sp>
      <p:pic>
        <p:nvPicPr>
          <p:cNvPr id="538" name="Google Shape;538;p88"/>
          <p:cNvPicPr preferRelativeResize="0"/>
          <p:nvPr/>
        </p:nvPicPr>
        <p:blipFill>
          <a:blip r:embed="rId3">
            <a:alphaModFix/>
          </a:blip>
          <a:stretch>
            <a:fillRect/>
          </a:stretch>
        </p:blipFill>
        <p:spPr>
          <a:xfrm>
            <a:off x="855138" y="1326200"/>
            <a:ext cx="7306926" cy="32187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9"/>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 Forest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0"/>
          <p:cNvSpPr txBox="1"/>
          <p:nvPr>
            <p:ph type="title"/>
          </p:nvPr>
        </p:nvSpPr>
        <p:spPr>
          <a:xfrm>
            <a:off x="490250" y="526350"/>
            <a:ext cx="4681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2000">
                <a:solidFill>
                  <a:srgbClr val="292929"/>
                </a:solidFill>
                <a:highlight>
                  <a:srgbClr val="FFFFFF"/>
                </a:highlight>
                <a:latin typeface="Arial"/>
                <a:ea typeface="Arial"/>
                <a:cs typeface="Arial"/>
                <a:sym typeface="Arial"/>
              </a:rPr>
              <a:t>The random forest is a classification algorithm consisting of many decisions trees</a:t>
            </a:r>
            <a:r>
              <a:rPr lang="en" sz="2000">
                <a:solidFill>
                  <a:srgbClr val="292929"/>
                </a:solidFill>
                <a:highlight>
                  <a:srgbClr val="FFFFFF"/>
                </a:highlight>
                <a:latin typeface="Arial"/>
                <a:ea typeface="Arial"/>
                <a:cs typeface="Arial"/>
                <a:sym typeface="Arial"/>
              </a:rPr>
              <a:t> that operate as an ensemble.</a:t>
            </a:r>
            <a:endParaRPr sz="20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sz="20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rPr lang="en" sz="2000">
                <a:solidFill>
                  <a:srgbClr val="292929"/>
                </a:solidFill>
                <a:highlight>
                  <a:srgbClr val="FFFFFF"/>
                </a:highlight>
                <a:latin typeface="Arial"/>
                <a:ea typeface="Arial"/>
                <a:cs typeface="Arial"/>
                <a:sym typeface="Arial"/>
              </a:rPr>
              <a:t>Each individual tree in the random forest spits out a class prediction and the class with the most votes becomes our model’s prediction</a:t>
            </a:r>
            <a:endParaRPr sz="2000">
              <a:solidFill>
                <a:srgbClr val="292929"/>
              </a:solidFill>
              <a:highlight>
                <a:srgbClr val="FFFFFF"/>
              </a:highlight>
              <a:latin typeface="Arial"/>
              <a:ea typeface="Arial"/>
              <a:cs typeface="Arial"/>
              <a:sym typeface="Arial"/>
            </a:endParaRPr>
          </a:p>
        </p:txBody>
      </p:sp>
      <p:pic>
        <p:nvPicPr>
          <p:cNvPr id="549" name="Google Shape;549;p90"/>
          <p:cNvPicPr preferRelativeResize="0"/>
          <p:nvPr/>
        </p:nvPicPr>
        <p:blipFill>
          <a:blip r:embed="rId3">
            <a:alphaModFix/>
          </a:blip>
          <a:stretch>
            <a:fillRect/>
          </a:stretch>
        </p:blipFill>
        <p:spPr>
          <a:xfrm>
            <a:off x="5171750" y="891186"/>
            <a:ext cx="3304575" cy="336112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1"/>
          <p:cNvSpPr txBox="1"/>
          <p:nvPr>
            <p:ph type="title"/>
          </p:nvPr>
        </p:nvSpPr>
        <p:spPr>
          <a:xfrm>
            <a:off x="320100" y="347550"/>
            <a:ext cx="8503800" cy="444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highlight>
                  <a:schemeClr val="lt1"/>
                </a:highlight>
                <a:latin typeface="Arial"/>
                <a:ea typeface="Arial"/>
                <a:cs typeface="Arial"/>
                <a:sym typeface="Arial"/>
              </a:rPr>
              <a:t>The reason that the random forest model works so well is:</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rPr lang="en" sz="2000">
                <a:solidFill>
                  <a:schemeClr val="dk1"/>
                </a:solidFill>
                <a:highlight>
                  <a:schemeClr val="lt1"/>
                </a:highlight>
                <a:latin typeface="Arial"/>
                <a:ea typeface="Arial"/>
                <a:cs typeface="Arial"/>
                <a:sym typeface="Arial"/>
              </a:rPr>
              <a:t>A large number of relatively uncorrelated models (trees) operating as a committee will outperform any of the individual constituent models.</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rPr lang="en" sz="2000">
                <a:solidFill>
                  <a:schemeClr val="dk1"/>
                </a:solidFill>
                <a:highlight>
                  <a:schemeClr val="lt1"/>
                </a:highlight>
                <a:latin typeface="Arial"/>
                <a:ea typeface="Arial"/>
                <a:cs typeface="Arial"/>
                <a:sym typeface="Arial"/>
              </a:rPr>
              <a:t>The low correlation between models is the key.</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rPr lang="en" sz="2000">
                <a:solidFill>
                  <a:schemeClr val="dk1"/>
                </a:solidFill>
                <a:highlight>
                  <a:schemeClr val="lt1"/>
                </a:highlight>
                <a:latin typeface="Arial"/>
                <a:ea typeface="Arial"/>
                <a:cs typeface="Arial"/>
                <a:sym typeface="Arial"/>
              </a:rPr>
              <a:t>Uncorrelated models can produce ensemble predictions that are more accurate than any of the individual predictions. </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2000">
                <a:solidFill>
                  <a:schemeClr val="dk1"/>
                </a:solidFill>
                <a:highlight>
                  <a:schemeClr val="lt1"/>
                </a:highlight>
                <a:latin typeface="Arial"/>
                <a:ea typeface="Arial"/>
                <a:cs typeface="Arial"/>
                <a:sym typeface="Arial"/>
              </a:rPr>
              <a:t>The reason for this wonderful effect is that the trees protect each other from their individual errors (as long as they don’t constantly all err in the same direction). While some trees may be wrong, many other trees will be right, so as a group the trees are able to move in the correct direction. </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75" y="502850"/>
            <a:ext cx="9144000" cy="2198100"/>
          </a:xfrm>
          <a:prstGeom prst="rect">
            <a:avLst/>
          </a:prstGeom>
        </p:spPr>
        <p:txBody>
          <a:bodyPr anchorCtr="0" anchor="ctr" bIns="91425" lIns="91425" spcFirstLastPara="1" rIns="91425" wrap="square" tIns="91425">
            <a:noAutofit/>
          </a:bodyPr>
          <a:lstStyle/>
          <a:p>
            <a:pPr indent="-317500" lvl="0" marL="685800" rtl="0" algn="l">
              <a:lnSpc>
                <a:spcPct val="158000"/>
              </a:lnSpc>
              <a:spcBef>
                <a:spcPts val="0"/>
              </a:spcBef>
              <a:spcAft>
                <a:spcPts val="0"/>
              </a:spcAft>
              <a:buClr>
                <a:srgbClr val="40424E"/>
              </a:buClr>
              <a:buSzPts val="1400"/>
              <a:buFont typeface="Arial"/>
              <a:buChar char="●"/>
            </a:pPr>
            <a:r>
              <a:rPr b="1" lang="en" sz="1400">
                <a:solidFill>
                  <a:srgbClr val="40424E"/>
                </a:solidFill>
                <a:highlight>
                  <a:srgbClr val="FFFFFF"/>
                </a:highlight>
                <a:latin typeface="Arial"/>
                <a:ea typeface="Arial"/>
                <a:cs typeface="Arial"/>
                <a:sym typeface="Arial"/>
              </a:rPr>
              <a:t>Training</a:t>
            </a:r>
            <a:br>
              <a:rPr b="1" lang="en" sz="1400">
                <a:solidFill>
                  <a:srgbClr val="40424E"/>
                </a:solidFill>
                <a:highlight>
                  <a:srgbClr val="FFFFFF"/>
                </a:highlight>
                <a:latin typeface="Arial"/>
                <a:ea typeface="Arial"/>
                <a:cs typeface="Arial"/>
                <a:sym typeface="Arial"/>
              </a:rPr>
            </a:br>
            <a:r>
              <a:rPr lang="en" sz="1400">
                <a:solidFill>
                  <a:srgbClr val="40424E"/>
                </a:solidFill>
                <a:highlight>
                  <a:srgbClr val="FFFFFF"/>
                </a:highlight>
                <a:latin typeface="Arial"/>
                <a:ea typeface="Arial"/>
                <a:cs typeface="Arial"/>
                <a:sym typeface="Arial"/>
              </a:rPr>
              <a:t>The idea is to give a set of inputs(features) and it’s expected outputs(labels), so after training, we will have a model (hypothesis) that will then map new data to one of the categories trained on.</a:t>
            </a:r>
            <a:endParaRPr sz="1400">
              <a:solidFill>
                <a:srgbClr val="40424E"/>
              </a:solidFill>
              <a:highlight>
                <a:srgbClr val="FFFFFF"/>
              </a:highlight>
              <a:latin typeface="Arial"/>
              <a:ea typeface="Arial"/>
              <a:cs typeface="Arial"/>
              <a:sym typeface="Arial"/>
            </a:endParaRPr>
          </a:p>
          <a:p>
            <a:pPr indent="-317500" lvl="0" marL="685800" rtl="0" algn="l">
              <a:lnSpc>
                <a:spcPct val="158000"/>
              </a:lnSpc>
              <a:spcBef>
                <a:spcPts val="0"/>
              </a:spcBef>
              <a:spcAft>
                <a:spcPts val="0"/>
              </a:spcAft>
              <a:buClr>
                <a:srgbClr val="40424E"/>
              </a:buClr>
              <a:buSzPts val="1400"/>
              <a:buFont typeface="Arial"/>
              <a:buChar char="●"/>
            </a:pPr>
            <a:r>
              <a:rPr b="1" lang="en" sz="1400">
                <a:solidFill>
                  <a:srgbClr val="40424E"/>
                </a:solidFill>
                <a:highlight>
                  <a:srgbClr val="FFFFFF"/>
                </a:highlight>
                <a:latin typeface="Arial"/>
                <a:ea typeface="Arial"/>
                <a:cs typeface="Arial"/>
                <a:sym typeface="Arial"/>
              </a:rPr>
              <a:t>Prediction</a:t>
            </a:r>
            <a:br>
              <a:rPr b="1" lang="en" sz="1400">
                <a:solidFill>
                  <a:srgbClr val="40424E"/>
                </a:solidFill>
                <a:highlight>
                  <a:srgbClr val="FFFFFF"/>
                </a:highlight>
                <a:latin typeface="Arial"/>
                <a:ea typeface="Arial"/>
                <a:cs typeface="Arial"/>
                <a:sym typeface="Arial"/>
              </a:rPr>
            </a:br>
            <a:r>
              <a:rPr lang="en" sz="1400">
                <a:solidFill>
                  <a:srgbClr val="40424E"/>
                </a:solidFill>
                <a:highlight>
                  <a:srgbClr val="FFFFFF"/>
                </a:highlight>
                <a:latin typeface="Arial"/>
                <a:ea typeface="Arial"/>
                <a:cs typeface="Arial"/>
                <a:sym typeface="Arial"/>
              </a:rPr>
              <a:t>Once our model is ready, it can be fed a set of inputs to which it will provide a predicted output(label).</a:t>
            </a:r>
            <a:endParaRPr sz="1400">
              <a:solidFill>
                <a:srgbClr val="40424E"/>
              </a:solidFill>
              <a:highlight>
                <a:srgbClr val="FFFFFF"/>
              </a:highlight>
              <a:latin typeface="Arial"/>
              <a:ea typeface="Arial"/>
              <a:cs typeface="Arial"/>
              <a:sym typeface="Arial"/>
            </a:endParaRPr>
          </a:p>
          <a:p>
            <a:pPr indent="0" lvl="0" marL="0" rtl="0" algn="l">
              <a:spcBef>
                <a:spcPts val="3600"/>
              </a:spcBef>
              <a:spcAft>
                <a:spcPts val="0"/>
              </a:spcAft>
              <a:buNone/>
            </a:pPr>
            <a:r>
              <a:t/>
            </a:r>
            <a:endParaRPr>
              <a:latin typeface="Arial"/>
              <a:ea typeface="Arial"/>
              <a:cs typeface="Arial"/>
              <a:sym typeface="Arial"/>
            </a:endParaRPr>
          </a:p>
        </p:txBody>
      </p:sp>
      <p:pic>
        <p:nvPicPr>
          <p:cNvPr id="98" name="Google Shape;98;p20"/>
          <p:cNvPicPr preferRelativeResize="0"/>
          <p:nvPr/>
        </p:nvPicPr>
        <p:blipFill>
          <a:blip r:embed="rId3">
            <a:alphaModFix/>
          </a:blip>
          <a:stretch>
            <a:fillRect/>
          </a:stretch>
        </p:blipFill>
        <p:spPr>
          <a:xfrm>
            <a:off x="1839938" y="1929150"/>
            <a:ext cx="5085975" cy="28961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2"/>
          <p:cNvSpPr txBox="1"/>
          <p:nvPr>
            <p:ph type="title"/>
          </p:nvPr>
        </p:nvSpPr>
        <p:spPr>
          <a:xfrm>
            <a:off x="490250" y="295125"/>
            <a:ext cx="8363400" cy="43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highlight>
                  <a:schemeClr val="lt1"/>
                </a:highlight>
                <a:latin typeface="Arial"/>
                <a:ea typeface="Arial"/>
                <a:cs typeface="Arial"/>
                <a:sym typeface="Arial"/>
              </a:rPr>
              <a:t>So the prerequisites for random forest to perform well are:</a:t>
            </a:r>
            <a:endParaRPr sz="2000">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solidFill>
                <a:schemeClr val="dk1"/>
              </a:solidFill>
              <a:highlight>
                <a:schemeClr val="lt1"/>
              </a:highlight>
              <a:latin typeface="Arial"/>
              <a:ea typeface="Arial"/>
              <a:cs typeface="Arial"/>
              <a:sym typeface="Arial"/>
            </a:endParaRPr>
          </a:p>
          <a:p>
            <a:pPr indent="-355600" lvl="0" marL="457200" rtl="0" algn="l">
              <a:spcBef>
                <a:spcPts val="0"/>
              </a:spcBef>
              <a:spcAft>
                <a:spcPts val="0"/>
              </a:spcAft>
              <a:buClr>
                <a:schemeClr val="dk1"/>
              </a:buClr>
              <a:buSzPts val="2000"/>
              <a:buFont typeface="Arial"/>
              <a:buAutoNum type="arabicPeriod"/>
            </a:pPr>
            <a:r>
              <a:rPr lang="en" sz="2000">
                <a:solidFill>
                  <a:schemeClr val="dk1"/>
                </a:solidFill>
                <a:highlight>
                  <a:schemeClr val="lt1"/>
                </a:highlight>
                <a:latin typeface="Arial"/>
                <a:ea typeface="Arial"/>
                <a:cs typeface="Arial"/>
                <a:sym typeface="Arial"/>
              </a:rPr>
              <a:t>There needs to be some actual signal in our features so that models built using those features do better than random guessing.</a:t>
            </a:r>
            <a:endParaRPr sz="2000">
              <a:solidFill>
                <a:schemeClr val="dk1"/>
              </a:solidFill>
              <a:highlight>
                <a:schemeClr val="lt1"/>
              </a:highlight>
              <a:latin typeface="Arial"/>
              <a:ea typeface="Arial"/>
              <a:cs typeface="Arial"/>
              <a:sym typeface="Arial"/>
            </a:endParaRPr>
          </a:p>
          <a:p>
            <a:pPr indent="-355600" lvl="0" marL="457200" rtl="0" algn="l">
              <a:spcBef>
                <a:spcPts val="0"/>
              </a:spcBef>
              <a:spcAft>
                <a:spcPts val="0"/>
              </a:spcAft>
              <a:buClr>
                <a:schemeClr val="dk1"/>
              </a:buClr>
              <a:buSzPts val="2000"/>
              <a:buFont typeface="Arial"/>
              <a:buAutoNum type="arabicPeriod"/>
            </a:pPr>
            <a:r>
              <a:rPr lang="en" sz="2000">
                <a:solidFill>
                  <a:schemeClr val="dk1"/>
                </a:solidFill>
                <a:highlight>
                  <a:schemeClr val="lt1"/>
                </a:highlight>
                <a:latin typeface="Arial"/>
                <a:ea typeface="Arial"/>
                <a:cs typeface="Arial"/>
                <a:sym typeface="Arial"/>
              </a:rPr>
              <a:t>The predictions (and therefore the errors) made by the individual trees need to have low correlations with each other.</a:t>
            </a:r>
            <a:endParaRPr sz="5800">
              <a:solidFill>
                <a:schemeClr val="dk1"/>
              </a:solidFill>
              <a:highlight>
                <a:schemeClr val="lt1"/>
              </a:highlight>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3"/>
          <p:cNvSpPr txBox="1"/>
          <p:nvPr>
            <p:ph type="title"/>
          </p:nvPr>
        </p:nvSpPr>
        <p:spPr>
          <a:xfrm>
            <a:off x="363775" y="0"/>
            <a:ext cx="8293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Ensuring that the Models Diversify Each Other</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800">
              <a:latin typeface="Arial"/>
              <a:ea typeface="Arial"/>
              <a:cs typeface="Arial"/>
              <a:sym typeface="Arial"/>
            </a:endParaRPr>
          </a:p>
          <a:p>
            <a:pPr indent="0" lvl="0" marL="0" rtl="0" algn="l">
              <a:spcBef>
                <a:spcPts val="0"/>
              </a:spcBef>
              <a:spcAft>
                <a:spcPts val="0"/>
              </a:spcAft>
              <a:buNone/>
            </a:pPr>
            <a:r>
              <a:rPr lang="en" sz="2200">
                <a:solidFill>
                  <a:schemeClr val="dk1"/>
                </a:solidFill>
                <a:highlight>
                  <a:schemeClr val="lt1"/>
                </a:highlight>
                <a:latin typeface="Arial"/>
                <a:ea typeface="Arial"/>
                <a:cs typeface="Arial"/>
                <a:sym typeface="Arial"/>
              </a:rPr>
              <a:t>So how does random forest ensure that the behavior of each individual tree is not too correlated with the behavior of any of the other trees in the model? It uses the following two methods:</a:t>
            </a:r>
            <a:endParaRPr sz="22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2200">
              <a:solidFill>
                <a:schemeClr val="dk1"/>
              </a:solidFill>
              <a:highlight>
                <a:schemeClr val="lt1"/>
              </a:highlight>
              <a:latin typeface="Arial"/>
              <a:ea typeface="Arial"/>
              <a:cs typeface="Arial"/>
              <a:sym typeface="Arial"/>
            </a:endParaRPr>
          </a:p>
          <a:p>
            <a:pPr indent="-368300" lvl="0" marL="457200" rtl="0" algn="l">
              <a:spcBef>
                <a:spcPts val="0"/>
              </a:spcBef>
              <a:spcAft>
                <a:spcPts val="0"/>
              </a:spcAft>
              <a:buClr>
                <a:schemeClr val="dk1"/>
              </a:buClr>
              <a:buSzPts val="2200"/>
              <a:buFont typeface="Arial"/>
              <a:buAutoNum type="arabicPeriod"/>
            </a:pPr>
            <a:r>
              <a:rPr lang="en" sz="2200">
                <a:solidFill>
                  <a:schemeClr val="dk1"/>
                </a:solidFill>
                <a:highlight>
                  <a:schemeClr val="lt1"/>
                </a:highlight>
                <a:latin typeface="Arial"/>
                <a:ea typeface="Arial"/>
                <a:cs typeface="Arial"/>
                <a:sym typeface="Arial"/>
              </a:rPr>
              <a:t>Bagging (Bootstrap Aggregation)</a:t>
            </a:r>
            <a:endParaRPr sz="2200">
              <a:solidFill>
                <a:schemeClr val="dk1"/>
              </a:solidFill>
              <a:highlight>
                <a:schemeClr val="lt1"/>
              </a:highlight>
              <a:latin typeface="Arial"/>
              <a:ea typeface="Arial"/>
              <a:cs typeface="Arial"/>
              <a:sym typeface="Arial"/>
            </a:endParaRPr>
          </a:p>
          <a:p>
            <a:pPr indent="-368300" lvl="0" marL="457200" rtl="0" algn="l">
              <a:spcBef>
                <a:spcPts val="0"/>
              </a:spcBef>
              <a:spcAft>
                <a:spcPts val="0"/>
              </a:spcAft>
              <a:buClr>
                <a:schemeClr val="dk1"/>
              </a:buClr>
              <a:buSzPts val="2200"/>
              <a:buFont typeface="Arial"/>
              <a:buAutoNum type="arabicPeriod"/>
            </a:pPr>
            <a:r>
              <a:rPr lang="en" sz="2200">
                <a:solidFill>
                  <a:schemeClr val="dk1"/>
                </a:solidFill>
                <a:highlight>
                  <a:schemeClr val="lt1"/>
                </a:highlight>
                <a:latin typeface="Arial"/>
                <a:ea typeface="Arial"/>
                <a:cs typeface="Arial"/>
                <a:sym typeface="Arial"/>
              </a:rPr>
              <a:t>Feature Randomness</a:t>
            </a:r>
            <a:endParaRPr sz="22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8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434025" y="70275"/>
            <a:ext cx="8475900" cy="433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Bagging (Bootstrap Aggregation)</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 sz="1800">
                <a:solidFill>
                  <a:schemeClr val="dk1"/>
                </a:solidFill>
                <a:highlight>
                  <a:schemeClr val="lt1"/>
                </a:highlight>
                <a:latin typeface="Arial"/>
                <a:ea typeface="Arial"/>
                <a:cs typeface="Arial"/>
                <a:sym typeface="Arial"/>
              </a:rPr>
              <a:t>Decisions trees are very sensitive to the data they are trained on — small changes to the training set can result in significantly different tree structures. Random forest takes advantage of this by allowing each individual tree to randomly sample from the dataset with replacement, resulting in different trees. This process is known as bagging.</a:t>
            </a:r>
            <a:endParaRPr sz="18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rPr lang="en" sz="1800">
                <a:solidFill>
                  <a:schemeClr val="dk1"/>
                </a:solidFill>
                <a:highlight>
                  <a:schemeClr val="lt1"/>
                </a:highlight>
                <a:latin typeface="Arial"/>
                <a:ea typeface="Arial"/>
                <a:cs typeface="Arial"/>
                <a:sym typeface="Arial"/>
              </a:rPr>
              <a:t>Notice that with bagging we are not subsetting the training data into smaller chunks and training each tree on a different chunk. Rather, if we have a sample of size N, we are still feeding each tree a training set of size N (unless specified otherwise). But instead of the original training data, we take a random sample of size N with replacement. For example, if our training data was [1, 2, 3, 4, 5, 6] then we might give one of our trees the following list [1, 2, 2, 3, 6, 6].</a:t>
            </a:r>
            <a:endParaRPr sz="1800">
              <a:solidFill>
                <a:schemeClr val="dk1"/>
              </a:solidFill>
              <a:highlight>
                <a:schemeClr val="lt1"/>
              </a:highlight>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448100" y="175000"/>
            <a:ext cx="7899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latin typeface="Arial"/>
                <a:ea typeface="Arial"/>
                <a:cs typeface="Arial"/>
                <a:sym typeface="Arial"/>
              </a:rPr>
              <a:t>Feature Randomness </a:t>
            </a:r>
            <a:endParaRPr sz="2600">
              <a:latin typeface="Arial"/>
              <a:ea typeface="Arial"/>
              <a:cs typeface="Arial"/>
              <a:sym typeface="Arial"/>
            </a:endParaRPr>
          </a:p>
          <a:p>
            <a:pPr indent="0" lvl="0" marL="0" rtl="0" algn="l">
              <a:spcBef>
                <a:spcPts val="0"/>
              </a:spcBef>
              <a:spcAft>
                <a:spcPts val="0"/>
              </a:spcAft>
              <a:buNone/>
            </a:pPr>
            <a:r>
              <a:t/>
            </a:r>
            <a:endParaRPr sz="2600">
              <a:latin typeface="Arial"/>
              <a:ea typeface="Arial"/>
              <a:cs typeface="Arial"/>
              <a:sym typeface="Arial"/>
            </a:endParaRPr>
          </a:p>
          <a:p>
            <a:pPr indent="0" lvl="0" marL="0" rtl="0" algn="l">
              <a:spcBef>
                <a:spcPts val="0"/>
              </a:spcBef>
              <a:spcAft>
                <a:spcPts val="0"/>
              </a:spcAft>
              <a:buNone/>
            </a:pPr>
            <a:r>
              <a:rPr lang="en" sz="2200">
                <a:solidFill>
                  <a:schemeClr val="dk1"/>
                </a:solidFill>
                <a:highlight>
                  <a:schemeClr val="lt1"/>
                </a:highlight>
                <a:latin typeface="Arial"/>
                <a:ea typeface="Arial"/>
                <a:cs typeface="Arial"/>
                <a:sym typeface="Arial"/>
              </a:rPr>
              <a:t>In a normal decision tree, when it is time to split a node, we consider every possible feature and pick the one that produces the most separation between the observations in the left node vs. those in the right node.</a:t>
            </a:r>
            <a:endParaRPr sz="22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rPr lang="en" sz="2200">
                <a:solidFill>
                  <a:schemeClr val="dk1"/>
                </a:solidFill>
                <a:highlight>
                  <a:schemeClr val="lt1"/>
                </a:highlight>
                <a:latin typeface="Arial"/>
                <a:ea typeface="Arial"/>
                <a:cs typeface="Arial"/>
                <a:sym typeface="Arial"/>
              </a:rPr>
              <a:t>In contrast, each tree in a random forest can pick only from a random subset of features. This forces even more variation amongst the trees in the model and ultimately results in lower correlation across trees and more diversification.</a:t>
            </a:r>
            <a:endParaRPr sz="2200">
              <a:solidFill>
                <a:schemeClr val="dk1"/>
              </a:solidFill>
              <a:highlight>
                <a:schemeClr val="lt1"/>
              </a:highlight>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6"/>
          <p:cNvSpPr txBox="1"/>
          <p:nvPr>
            <p:ph type="title"/>
          </p:nvPr>
        </p:nvSpPr>
        <p:spPr>
          <a:xfrm>
            <a:off x="232550" y="-311400"/>
            <a:ext cx="8532000" cy="355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highlight>
                  <a:schemeClr val="lt1"/>
                </a:highlight>
                <a:latin typeface="Arial"/>
                <a:ea typeface="Arial"/>
                <a:cs typeface="Arial"/>
                <a:sym typeface="Arial"/>
              </a:rPr>
              <a:t>F</a:t>
            </a:r>
            <a:r>
              <a:rPr lang="en" sz="1800">
                <a:solidFill>
                  <a:schemeClr val="dk1"/>
                </a:solidFill>
                <a:highlight>
                  <a:schemeClr val="lt1"/>
                </a:highlight>
                <a:latin typeface="Arial"/>
                <a:ea typeface="Arial"/>
                <a:cs typeface="Arial"/>
                <a:sym typeface="Arial"/>
              </a:rPr>
              <a:t>or Example, when we check out random forest Tree 1, we find that it it can only consider Features 2 and 3 (selected randomly) for its node splitting decision. We know from our traditional decision tree (in blue) that Feature 1 is the best feature for splitting, but Tree 1 cannot see Feature 1 so it is forced to go with Feature 2 (black and underlined). Tree 2, on the other hand, can only see Features 1 and 3 so it is able to pick Feature 1.</a:t>
            </a:r>
            <a:endParaRPr sz="1800">
              <a:solidFill>
                <a:schemeClr val="dk1"/>
              </a:solidFill>
              <a:highlight>
                <a:schemeClr val="lt1"/>
              </a:highlight>
              <a:latin typeface="Arial"/>
              <a:ea typeface="Arial"/>
              <a:cs typeface="Arial"/>
              <a:sym typeface="Arial"/>
            </a:endParaRPr>
          </a:p>
        </p:txBody>
      </p:sp>
      <p:pic>
        <p:nvPicPr>
          <p:cNvPr id="580" name="Google Shape;580;p96"/>
          <p:cNvPicPr preferRelativeResize="0"/>
          <p:nvPr/>
        </p:nvPicPr>
        <p:blipFill>
          <a:blip r:embed="rId3">
            <a:alphaModFix/>
          </a:blip>
          <a:stretch>
            <a:fillRect/>
          </a:stretch>
        </p:blipFill>
        <p:spPr>
          <a:xfrm>
            <a:off x="3812662" y="2364000"/>
            <a:ext cx="3873280" cy="2398950"/>
          </a:xfrm>
          <a:prstGeom prst="rect">
            <a:avLst/>
          </a:prstGeom>
          <a:noFill/>
          <a:ln>
            <a:noFill/>
          </a:ln>
        </p:spPr>
      </p:pic>
      <p:sp>
        <p:nvSpPr>
          <p:cNvPr id="581" name="Google Shape;581;p96"/>
          <p:cNvSpPr txBox="1"/>
          <p:nvPr/>
        </p:nvSpPr>
        <p:spPr>
          <a:xfrm>
            <a:off x="316875" y="2638950"/>
            <a:ext cx="3091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92929"/>
                </a:solidFill>
                <a:highlight>
                  <a:srgbClr val="FFFFFF"/>
                </a:highlight>
              </a:rPr>
              <a:t>So in our random forest, we end up with trees that are not only trained on different sets of data (thanks to bagging) but also use different features to make decisions.</a:t>
            </a:r>
            <a:endParaRPr sz="16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265500" y="19051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Unsupervised Learning</a:t>
            </a:r>
            <a:endParaRPr/>
          </a:p>
        </p:txBody>
      </p:sp>
      <p:sp>
        <p:nvSpPr>
          <p:cNvPr id="587" name="Google Shape;587;p97"/>
          <p:cNvSpPr txBox="1"/>
          <p:nvPr>
            <p:ph idx="1" type="subTitle"/>
          </p:nvPr>
        </p:nvSpPr>
        <p:spPr>
          <a:xfrm>
            <a:off x="321725" y="348572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9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500"/>
              <a:t>K Means Clustering</a:t>
            </a:r>
            <a:endParaRPr sz="25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8"/>
          <p:cNvSpPr txBox="1"/>
          <p:nvPr>
            <p:ph type="title"/>
          </p:nvPr>
        </p:nvSpPr>
        <p:spPr>
          <a:xfrm>
            <a:off x="279450" y="90675"/>
            <a:ext cx="8377500" cy="21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Arial"/>
                <a:ea typeface="Arial"/>
                <a:cs typeface="Arial"/>
                <a:sym typeface="Arial"/>
              </a:rPr>
              <a:t>K-means clustering is one of the simplest and popular unsupervised machine learning algorithms.</a:t>
            </a:r>
            <a:endParaRPr sz="160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rPr lang="en" sz="1600">
                <a:solidFill>
                  <a:schemeClr val="dk1"/>
                </a:solidFill>
                <a:highlight>
                  <a:srgbClr val="F9F9F9"/>
                </a:highlight>
                <a:latin typeface="Arial"/>
                <a:ea typeface="Arial"/>
                <a:cs typeface="Arial"/>
                <a:sym typeface="Arial"/>
              </a:rPr>
              <a:t>It is an iterative algorithm that divides the unlabeled dataset into k different clusters in such a way that each dataset belongs only one group that has similar properties.</a:t>
            </a:r>
            <a:endParaRPr sz="1600">
              <a:solidFill>
                <a:schemeClr val="dk1"/>
              </a:solidFill>
              <a:highlight>
                <a:srgbClr val="F9F9F9"/>
              </a:highlight>
              <a:latin typeface="Arial"/>
              <a:ea typeface="Arial"/>
              <a:cs typeface="Arial"/>
              <a:sym typeface="Arial"/>
            </a:endParaRPr>
          </a:p>
          <a:p>
            <a:pPr indent="0" lvl="0" marL="0" rtl="0" algn="l">
              <a:spcBef>
                <a:spcPts val="0"/>
              </a:spcBef>
              <a:spcAft>
                <a:spcPts val="0"/>
              </a:spcAft>
              <a:buNone/>
            </a:pPr>
            <a:r>
              <a:rPr lang="en" sz="1600">
                <a:solidFill>
                  <a:schemeClr val="dk1"/>
                </a:solidFill>
                <a:highlight>
                  <a:srgbClr val="FFFFFF"/>
                </a:highlight>
                <a:latin typeface="Arial"/>
                <a:ea typeface="Arial"/>
                <a:cs typeface="Arial"/>
                <a:sym typeface="Arial"/>
              </a:rPr>
              <a:t>If K=2, there will be two clusters, and for K=3, there will be three clusters, and so on.</a:t>
            </a:r>
            <a:endParaRPr sz="1600">
              <a:solidFill>
                <a:schemeClr val="dk1"/>
              </a:solidFill>
              <a:highlight>
                <a:srgbClr val="F9F9F9"/>
              </a:highlight>
              <a:latin typeface="Arial"/>
              <a:ea typeface="Arial"/>
              <a:cs typeface="Arial"/>
              <a:sym typeface="Arial"/>
            </a:endParaRPr>
          </a:p>
        </p:txBody>
      </p:sp>
      <p:pic>
        <p:nvPicPr>
          <p:cNvPr id="594" name="Google Shape;594;p98"/>
          <p:cNvPicPr preferRelativeResize="0"/>
          <p:nvPr/>
        </p:nvPicPr>
        <p:blipFill>
          <a:blip r:embed="rId3">
            <a:alphaModFix/>
          </a:blip>
          <a:stretch>
            <a:fillRect/>
          </a:stretch>
        </p:blipFill>
        <p:spPr>
          <a:xfrm>
            <a:off x="1882151" y="2080525"/>
            <a:ext cx="5379700" cy="27138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9"/>
          <p:cNvSpPr txBox="1"/>
          <p:nvPr>
            <p:ph type="title"/>
          </p:nvPr>
        </p:nvSpPr>
        <p:spPr>
          <a:xfrm>
            <a:off x="419975" y="132850"/>
            <a:ext cx="5604000" cy="6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Algorithm</a:t>
            </a:r>
            <a:endParaRPr sz="2600"/>
          </a:p>
        </p:txBody>
      </p:sp>
      <p:sp>
        <p:nvSpPr>
          <p:cNvPr id="600" name="Google Shape;600;p99"/>
          <p:cNvSpPr txBox="1"/>
          <p:nvPr/>
        </p:nvSpPr>
        <p:spPr>
          <a:xfrm>
            <a:off x="295100" y="773050"/>
            <a:ext cx="7588800" cy="393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Clr>
                <a:schemeClr val="dk1"/>
              </a:buClr>
              <a:buSzPts val="1100"/>
              <a:buFont typeface="Arial"/>
              <a:buNone/>
            </a:pPr>
            <a:r>
              <a:rPr b="1" lang="en" sz="1600">
                <a:solidFill>
                  <a:schemeClr val="dk1"/>
                </a:solidFill>
                <a:highlight>
                  <a:srgbClr val="FFFFFF"/>
                </a:highlight>
                <a:latin typeface="Verdana"/>
                <a:ea typeface="Verdana"/>
                <a:cs typeface="Verdana"/>
                <a:sym typeface="Verdana"/>
              </a:rPr>
              <a:t>Step-1:</a:t>
            </a:r>
            <a:r>
              <a:rPr lang="en" sz="1600">
                <a:solidFill>
                  <a:schemeClr val="dk1"/>
                </a:solidFill>
                <a:highlight>
                  <a:srgbClr val="FFFFFF"/>
                </a:highlight>
                <a:latin typeface="Verdana"/>
                <a:ea typeface="Verdana"/>
                <a:cs typeface="Verdana"/>
                <a:sym typeface="Verdana"/>
              </a:rPr>
              <a:t> Select the number K to decide the number of clusters.</a:t>
            </a:r>
            <a:endParaRPr sz="16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rPr b="1" lang="en" sz="1600">
                <a:solidFill>
                  <a:schemeClr val="dk1"/>
                </a:solidFill>
                <a:highlight>
                  <a:srgbClr val="FFFFFF"/>
                </a:highlight>
                <a:latin typeface="Verdana"/>
                <a:ea typeface="Verdana"/>
                <a:cs typeface="Verdana"/>
                <a:sym typeface="Verdana"/>
              </a:rPr>
              <a:t>Step-2:</a:t>
            </a:r>
            <a:r>
              <a:rPr lang="en" sz="1600">
                <a:solidFill>
                  <a:schemeClr val="dk1"/>
                </a:solidFill>
                <a:highlight>
                  <a:srgbClr val="FFFFFF"/>
                </a:highlight>
                <a:latin typeface="Verdana"/>
                <a:ea typeface="Verdana"/>
                <a:cs typeface="Verdana"/>
                <a:sym typeface="Verdana"/>
              </a:rPr>
              <a:t> Select random K points or centroids. (It can be other from the input dataset).</a:t>
            </a:r>
            <a:endParaRPr sz="16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rPr b="1" lang="en" sz="1600">
                <a:solidFill>
                  <a:schemeClr val="dk1"/>
                </a:solidFill>
                <a:highlight>
                  <a:srgbClr val="FFFFFF"/>
                </a:highlight>
                <a:latin typeface="Verdana"/>
                <a:ea typeface="Verdana"/>
                <a:cs typeface="Verdana"/>
                <a:sym typeface="Verdana"/>
              </a:rPr>
              <a:t>Step-3:</a:t>
            </a:r>
            <a:r>
              <a:rPr lang="en" sz="1600">
                <a:solidFill>
                  <a:schemeClr val="dk1"/>
                </a:solidFill>
                <a:highlight>
                  <a:srgbClr val="FFFFFF"/>
                </a:highlight>
                <a:latin typeface="Verdana"/>
                <a:ea typeface="Verdana"/>
                <a:cs typeface="Verdana"/>
                <a:sym typeface="Verdana"/>
              </a:rPr>
              <a:t> Assign each data point to their closest centroid, which will form the predefined K clusters.</a:t>
            </a:r>
            <a:endParaRPr sz="16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rPr b="1" lang="en" sz="1600">
                <a:solidFill>
                  <a:schemeClr val="dk1"/>
                </a:solidFill>
                <a:highlight>
                  <a:srgbClr val="FFFFFF"/>
                </a:highlight>
                <a:latin typeface="Verdana"/>
                <a:ea typeface="Verdana"/>
                <a:cs typeface="Verdana"/>
                <a:sym typeface="Verdana"/>
              </a:rPr>
              <a:t>Step-4:</a:t>
            </a:r>
            <a:r>
              <a:rPr lang="en" sz="1600">
                <a:solidFill>
                  <a:schemeClr val="dk1"/>
                </a:solidFill>
                <a:highlight>
                  <a:srgbClr val="FFFFFF"/>
                </a:highlight>
                <a:latin typeface="Verdana"/>
                <a:ea typeface="Verdana"/>
                <a:cs typeface="Verdana"/>
                <a:sym typeface="Verdana"/>
              </a:rPr>
              <a:t> Calculate the variance and place a new centroid of each cluster.</a:t>
            </a:r>
            <a:endParaRPr sz="16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rPr b="1" lang="en" sz="1600">
                <a:solidFill>
                  <a:schemeClr val="dk1"/>
                </a:solidFill>
                <a:highlight>
                  <a:srgbClr val="FFFFFF"/>
                </a:highlight>
                <a:latin typeface="Verdana"/>
                <a:ea typeface="Verdana"/>
                <a:cs typeface="Verdana"/>
                <a:sym typeface="Verdana"/>
              </a:rPr>
              <a:t>Step-5:</a:t>
            </a:r>
            <a:r>
              <a:rPr lang="en" sz="1600">
                <a:solidFill>
                  <a:schemeClr val="dk1"/>
                </a:solidFill>
                <a:highlight>
                  <a:srgbClr val="FFFFFF"/>
                </a:highlight>
                <a:latin typeface="Verdana"/>
                <a:ea typeface="Verdana"/>
                <a:cs typeface="Verdana"/>
                <a:sym typeface="Verdana"/>
              </a:rPr>
              <a:t> Repeat the third steps, which means reassign each datapoint to the new closest centroid of each cluster.</a:t>
            </a:r>
            <a:endParaRPr sz="16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rPr b="1" lang="en" sz="1600">
                <a:solidFill>
                  <a:schemeClr val="dk1"/>
                </a:solidFill>
                <a:highlight>
                  <a:srgbClr val="FFFFFF"/>
                </a:highlight>
                <a:latin typeface="Verdana"/>
                <a:ea typeface="Verdana"/>
                <a:cs typeface="Verdana"/>
                <a:sym typeface="Verdana"/>
              </a:rPr>
              <a:t>Step-6:</a:t>
            </a:r>
            <a:r>
              <a:rPr lang="en" sz="1600">
                <a:solidFill>
                  <a:schemeClr val="dk1"/>
                </a:solidFill>
                <a:highlight>
                  <a:srgbClr val="FFFFFF"/>
                </a:highlight>
                <a:latin typeface="Verdana"/>
                <a:ea typeface="Verdana"/>
                <a:cs typeface="Verdana"/>
                <a:sym typeface="Verdana"/>
              </a:rPr>
              <a:t> If any reassignment occurs, then go to step-4 else go to FINISH.</a:t>
            </a:r>
            <a:endParaRPr sz="160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rPr b="1" lang="en" sz="1600">
                <a:solidFill>
                  <a:schemeClr val="dk1"/>
                </a:solidFill>
                <a:highlight>
                  <a:srgbClr val="FFFFFF"/>
                </a:highlight>
                <a:latin typeface="Verdana"/>
                <a:ea typeface="Verdana"/>
                <a:cs typeface="Verdana"/>
                <a:sym typeface="Verdana"/>
              </a:rPr>
              <a:t>Step-7</a:t>
            </a:r>
            <a:r>
              <a:rPr lang="en" sz="1600">
                <a:solidFill>
                  <a:schemeClr val="dk1"/>
                </a:solidFill>
                <a:highlight>
                  <a:srgbClr val="FFFFFF"/>
                </a:highlight>
                <a:latin typeface="Verdana"/>
                <a:ea typeface="Verdana"/>
                <a:cs typeface="Verdana"/>
                <a:sym typeface="Verdana"/>
              </a:rPr>
              <a:t>: The model is ready.</a:t>
            </a:r>
            <a:endParaRPr sz="1600">
              <a:solidFill>
                <a:schemeClr val="dk1"/>
              </a:solidFill>
              <a:highlight>
                <a:srgbClr val="FFFFFF"/>
              </a:highlight>
              <a:latin typeface="Verdana"/>
              <a:ea typeface="Verdana"/>
              <a:cs typeface="Verdana"/>
              <a:sym typeface="Verdana"/>
            </a:endParaRPr>
          </a:p>
          <a:p>
            <a:pPr indent="0" lvl="0" marL="0" rtl="0" algn="l">
              <a:spcBef>
                <a:spcPts val="11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0"/>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100"/>
          <p:cNvPicPr preferRelativeResize="0"/>
          <p:nvPr/>
        </p:nvPicPr>
        <p:blipFill>
          <a:blip r:embed="rId3">
            <a:alphaModFix/>
          </a:blip>
          <a:stretch>
            <a:fillRect/>
          </a:stretch>
        </p:blipFill>
        <p:spPr>
          <a:xfrm>
            <a:off x="1013387" y="526350"/>
            <a:ext cx="7117225" cy="38270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1"/>
          <p:cNvSpPr txBox="1"/>
          <p:nvPr>
            <p:ph type="title"/>
          </p:nvPr>
        </p:nvSpPr>
        <p:spPr>
          <a:xfrm>
            <a:off x="363775" y="287425"/>
            <a:ext cx="5604000" cy="75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How to know the value of k?</a:t>
            </a:r>
            <a:endParaRPr sz="2600"/>
          </a:p>
          <a:p>
            <a:pPr indent="0" lvl="0" marL="0" rtl="0" algn="l">
              <a:spcBef>
                <a:spcPts val="0"/>
              </a:spcBef>
              <a:spcAft>
                <a:spcPts val="0"/>
              </a:spcAft>
              <a:buNone/>
            </a:pPr>
            <a:r>
              <a:rPr lang="en" sz="2600"/>
              <a:t>-Elbow Method</a:t>
            </a:r>
            <a:endParaRPr sz="2600"/>
          </a:p>
        </p:txBody>
      </p:sp>
      <p:pic>
        <p:nvPicPr>
          <p:cNvPr id="612" name="Google Shape;612;p101"/>
          <p:cNvPicPr preferRelativeResize="0"/>
          <p:nvPr/>
        </p:nvPicPr>
        <p:blipFill>
          <a:blip r:embed="rId3">
            <a:alphaModFix/>
          </a:blip>
          <a:stretch>
            <a:fillRect/>
          </a:stretch>
        </p:blipFill>
        <p:spPr>
          <a:xfrm>
            <a:off x="4286225" y="1225450"/>
            <a:ext cx="4379951" cy="3086100"/>
          </a:xfrm>
          <a:prstGeom prst="rect">
            <a:avLst/>
          </a:prstGeom>
          <a:noFill/>
          <a:ln>
            <a:noFill/>
          </a:ln>
        </p:spPr>
      </p:pic>
      <p:sp>
        <p:nvSpPr>
          <p:cNvPr id="613" name="Google Shape;613;p101"/>
          <p:cNvSpPr txBox="1"/>
          <p:nvPr/>
        </p:nvSpPr>
        <p:spPr>
          <a:xfrm>
            <a:off x="238900" y="1194525"/>
            <a:ext cx="3724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highlight>
                  <a:schemeClr val="lt1"/>
                </a:highlight>
              </a:rPr>
              <a:t>Inertia</a:t>
            </a:r>
            <a:r>
              <a:rPr lang="en" sz="1600">
                <a:solidFill>
                  <a:schemeClr val="dk1"/>
                </a:solidFill>
                <a:highlight>
                  <a:schemeClr val="lt1"/>
                </a:highlight>
              </a:rPr>
              <a:t> : </a:t>
            </a:r>
            <a:r>
              <a:rPr lang="en" sz="1600">
                <a:solidFill>
                  <a:schemeClr val="dk1"/>
                </a:solidFill>
                <a:highlight>
                  <a:srgbClr val="FFFFFF"/>
                </a:highlight>
              </a:rPr>
              <a:t>It is the sum of squared distances of samples to their closest cluster center.</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rPr lang="en" sz="1600">
                <a:solidFill>
                  <a:schemeClr val="dk1"/>
                </a:solidFill>
                <a:highlight>
                  <a:srgbClr val="FFFFFF"/>
                </a:highlight>
              </a:rPr>
              <a:t>Plot the graph between the Inertia and different k values</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chemeClr val="lt1"/>
              </a:highlight>
            </a:endParaRPr>
          </a:p>
          <a:p>
            <a:pPr indent="0" lvl="0" marL="0" rtl="0" algn="l">
              <a:spcBef>
                <a:spcPts val="0"/>
              </a:spcBef>
              <a:spcAft>
                <a:spcPts val="0"/>
              </a:spcAft>
              <a:buNone/>
            </a:pPr>
            <a:r>
              <a:rPr lang="en" sz="1600">
                <a:solidFill>
                  <a:schemeClr val="dk1"/>
                </a:solidFill>
                <a:highlight>
                  <a:srgbClr val="FFFFFF"/>
                </a:highlight>
              </a:rPr>
              <a:t>To determine the optimal number of clusters, we have to select the value of k at the “elbow” ie the point after which the distortion/inertia start decreasing in a linear fashion. Thus for the given data, we conclude that the optimal number of clusters for the data is </a:t>
            </a:r>
            <a:r>
              <a:rPr b="1" lang="en" sz="1600">
                <a:solidFill>
                  <a:schemeClr val="dk1"/>
                </a:solidFill>
                <a:highlight>
                  <a:srgbClr val="FFFFFF"/>
                </a:highlight>
              </a:rPr>
              <a:t>3</a:t>
            </a:r>
            <a:r>
              <a:rPr lang="en" sz="1600">
                <a:solidFill>
                  <a:schemeClr val="dk1"/>
                </a:solidFill>
                <a:highlight>
                  <a:srgbClr val="FFFFFF"/>
                </a:highlight>
              </a:rPr>
              <a:t>.</a:t>
            </a:r>
            <a:endParaRPr sz="1600">
              <a:solidFill>
                <a:schemeClr val="dk1"/>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ML works?</a:t>
            </a:r>
            <a:endParaRPr/>
          </a:p>
          <a:p>
            <a:pPr indent="0" lvl="0" marL="0" rtl="0" algn="l">
              <a:spcBef>
                <a:spcPts val="0"/>
              </a:spcBef>
              <a:spcAft>
                <a:spcPts val="0"/>
              </a:spcAft>
              <a:buNone/>
            </a:pPr>
            <a:r>
              <a:rPr lang="en"/>
              <a:t>-The Process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2"/>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Overfitting and Underfitting</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3"/>
          <p:cNvSpPr txBox="1"/>
          <p:nvPr>
            <p:ph type="title"/>
          </p:nvPr>
        </p:nvSpPr>
        <p:spPr>
          <a:xfrm>
            <a:off x="490250" y="526350"/>
            <a:ext cx="8222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292929"/>
                </a:solidFill>
                <a:highlight>
                  <a:srgbClr val="FFFFFF"/>
                </a:highlight>
                <a:latin typeface="Arial"/>
                <a:ea typeface="Arial"/>
                <a:cs typeface="Arial"/>
                <a:sym typeface="Arial"/>
              </a:rPr>
              <a:t>Arguably, Machine Learning models have one sole purpose; to generalize well.</a:t>
            </a:r>
            <a:endParaRPr sz="19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rPr i="1" lang="en" sz="1900">
                <a:solidFill>
                  <a:schemeClr val="dk1"/>
                </a:solidFill>
                <a:highlight>
                  <a:srgbClr val="E9F2FD"/>
                </a:highlight>
                <a:latin typeface="Arial"/>
                <a:ea typeface="Arial"/>
                <a:cs typeface="Arial"/>
                <a:sym typeface="Arial"/>
              </a:rPr>
              <a:t>Generalization is the model’s ability to give sensible outputs to sets of input that it has never seen before</a:t>
            </a:r>
            <a:r>
              <a:rPr i="1" lang="en" sz="1900">
                <a:solidFill>
                  <a:srgbClr val="292929"/>
                </a:solidFill>
                <a:highlight>
                  <a:srgbClr val="FFFFFF"/>
                </a:highlight>
                <a:latin typeface="Arial"/>
                <a:ea typeface="Arial"/>
                <a:cs typeface="Arial"/>
                <a:sym typeface="Arial"/>
              </a:rPr>
              <a:t>.</a:t>
            </a:r>
            <a:endParaRPr i="1" sz="19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rPr lang="en" sz="1900">
                <a:solidFill>
                  <a:srgbClr val="292929"/>
                </a:solidFill>
                <a:highlight>
                  <a:srgbClr val="FFFFFF"/>
                </a:highlight>
                <a:latin typeface="Arial"/>
                <a:ea typeface="Arial"/>
                <a:cs typeface="Arial"/>
                <a:sym typeface="Arial"/>
              </a:rPr>
              <a:t>Building on that idea, terms like overfitting and underfitting refer to deficiencies that the model’s performance might suffer from.</a:t>
            </a:r>
            <a:endParaRPr sz="19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sz="19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rPr lang="en" sz="1900">
                <a:solidFill>
                  <a:srgbClr val="292929"/>
                </a:solidFill>
                <a:highlight>
                  <a:srgbClr val="FFFFFF"/>
                </a:highlight>
                <a:latin typeface="Arial"/>
                <a:ea typeface="Arial"/>
                <a:cs typeface="Arial"/>
                <a:sym typeface="Arial"/>
              </a:rPr>
              <a:t>A model that generizes well is the model that is neither overfit not underfit.</a:t>
            </a:r>
            <a:endParaRPr sz="1900">
              <a:solidFill>
                <a:srgbClr val="292929"/>
              </a:solidFill>
              <a:highlight>
                <a:srgbClr val="FFFFFF"/>
              </a:highlight>
              <a:latin typeface="Arial"/>
              <a:ea typeface="Arial"/>
              <a:cs typeface="Arial"/>
              <a:sym typeface="Arial"/>
            </a:endParaRPr>
          </a:p>
          <a:p>
            <a:pPr indent="0" lvl="0" marL="292100" rtl="0" algn="l">
              <a:lnSpc>
                <a:spcPct val="115000"/>
              </a:lnSpc>
              <a:spcBef>
                <a:spcPts val="0"/>
              </a:spcBef>
              <a:spcAft>
                <a:spcPts val="0"/>
              </a:spcAft>
              <a:buClr>
                <a:schemeClr val="dk1"/>
              </a:buClr>
              <a:buSzPts val="1100"/>
              <a:buFont typeface="Arial"/>
              <a:buNone/>
            </a:pPr>
            <a:r>
              <a:t/>
            </a:r>
            <a:endParaRPr sz="11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4"/>
          <p:cNvSpPr txBox="1"/>
          <p:nvPr>
            <p:ph type="title"/>
          </p:nvPr>
        </p:nvSpPr>
        <p:spPr>
          <a:xfrm>
            <a:off x="418425" y="148975"/>
            <a:ext cx="5604000" cy="7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Example</a:t>
            </a:r>
            <a:endParaRPr sz="2800"/>
          </a:p>
        </p:txBody>
      </p:sp>
      <p:pic>
        <p:nvPicPr>
          <p:cNvPr id="629" name="Google Shape;629;p104"/>
          <p:cNvPicPr preferRelativeResize="0"/>
          <p:nvPr/>
        </p:nvPicPr>
        <p:blipFill>
          <a:blip r:embed="rId3">
            <a:alphaModFix/>
          </a:blip>
          <a:stretch>
            <a:fillRect/>
          </a:stretch>
        </p:blipFill>
        <p:spPr>
          <a:xfrm>
            <a:off x="2045463" y="866500"/>
            <a:ext cx="5053076" cy="2614550"/>
          </a:xfrm>
          <a:prstGeom prst="rect">
            <a:avLst/>
          </a:prstGeom>
          <a:noFill/>
          <a:ln>
            <a:noFill/>
          </a:ln>
        </p:spPr>
      </p:pic>
      <p:sp>
        <p:nvSpPr>
          <p:cNvPr id="630" name="Google Shape;630;p104"/>
          <p:cNvSpPr txBox="1"/>
          <p:nvPr/>
        </p:nvSpPr>
        <p:spPr>
          <a:xfrm>
            <a:off x="830400" y="3842125"/>
            <a:ext cx="8313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Let’s say we’re trying to build a Linear Regression Machine Learning model for the following data set.</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1600">
                <a:solidFill>
                  <a:srgbClr val="292929"/>
                </a:solidFill>
                <a:highlight>
                  <a:srgbClr val="FFFFFF"/>
                </a:highlight>
                <a:latin typeface="Georgia"/>
                <a:ea typeface="Georgia"/>
                <a:cs typeface="Georgia"/>
                <a:sym typeface="Georgia"/>
              </a:rPr>
              <a:t>Linear Regression allows us to map numeric inputs to numeric outputs, fitting a line into the data points.</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5"/>
          <p:cNvSpPr txBox="1"/>
          <p:nvPr>
            <p:ph type="title"/>
          </p:nvPr>
        </p:nvSpPr>
        <p:spPr>
          <a:xfrm>
            <a:off x="327300" y="-235100"/>
            <a:ext cx="8489400" cy="982200"/>
          </a:xfrm>
          <a:prstGeom prst="rect">
            <a:avLst/>
          </a:prstGeom>
        </p:spPr>
        <p:txBody>
          <a:bodyPr anchorCtr="0" anchor="ctr" bIns="91425" lIns="91425" spcFirstLastPara="1" rIns="91425" wrap="square" tIns="91425">
            <a:noAutofit/>
          </a:bodyPr>
          <a:lstStyle/>
          <a:p>
            <a:pPr indent="0" lvl="0" marL="0" rtl="0" algn="l">
              <a:lnSpc>
                <a:spcPct val="117391"/>
              </a:lnSpc>
              <a:spcBef>
                <a:spcPts val="4500"/>
              </a:spcBef>
              <a:spcAft>
                <a:spcPts val="0"/>
              </a:spcAft>
              <a:buClr>
                <a:schemeClr val="dk1"/>
              </a:buClr>
              <a:buSzPts val="1100"/>
              <a:buFont typeface="Arial"/>
              <a:buNone/>
            </a:pPr>
            <a:r>
              <a:rPr lang="en" sz="1600">
                <a:solidFill>
                  <a:srgbClr val="292929"/>
                </a:solidFill>
                <a:highlight>
                  <a:srgbClr val="FFFFFF"/>
                </a:highlight>
                <a:latin typeface="Arial"/>
                <a:ea typeface="Arial"/>
                <a:cs typeface="Arial"/>
                <a:sym typeface="Arial"/>
              </a:rPr>
              <a:t>The training stage</a:t>
            </a:r>
            <a:endParaRPr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Training the Linear Regression model in our example is all about minimizing the total distance (i.e. cost) between the line we’re trying to fit and the actual data points.</a:t>
            </a:r>
            <a:endParaRPr sz="1600"/>
          </a:p>
        </p:txBody>
      </p:sp>
      <p:pic>
        <p:nvPicPr>
          <p:cNvPr id="636" name="Google Shape;636;p105"/>
          <p:cNvPicPr preferRelativeResize="0"/>
          <p:nvPr/>
        </p:nvPicPr>
        <p:blipFill>
          <a:blip r:embed="rId3">
            <a:alphaModFix/>
          </a:blip>
          <a:stretch>
            <a:fillRect/>
          </a:stretch>
        </p:blipFill>
        <p:spPr>
          <a:xfrm>
            <a:off x="1560925" y="1126500"/>
            <a:ext cx="5249174" cy="2733950"/>
          </a:xfrm>
          <a:prstGeom prst="rect">
            <a:avLst/>
          </a:prstGeom>
          <a:noFill/>
          <a:ln>
            <a:noFill/>
          </a:ln>
        </p:spPr>
      </p:pic>
      <p:sp>
        <p:nvSpPr>
          <p:cNvPr id="637" name="Google Shape;637;p105"/>
          <p:cNvSpPr txBox="1"/>
          <p:nvPr/>
        </p:nvSpPr>
        <p:spPr>
          <a:xfrm>
            <a:off x="86200" y="3979725"/>
            <a:ext cx="9144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Even though the overall cost is not minimal, the line above fits within the trend very well, making the model reliable. </a:t>
            </a:r>
            <a:r>
              <a:rPr b="1" lang="en" sz="1600">
                <a:solidFill>
                  <a:srgbClr val="292929"/>
                </a:solidFill>
                <a:highlight>
                  <a:srgbClr val="FFFFFF"/>
                </a:highlight>
                <a:latin typeface="Georgia"/>
                <a:ea typeface="Georgia"/>
                <a:cs typeface="Georgia"/>
                <a:sym typeface="Georgia"/>
              </a:rPr>
              <a:t>The line above could give a very likely prediction for the new input, as, in terms of Machine Learning, the outputs are expected to follow the trend seen in the training set.</a:t>
            </a:r>
            <a:endParaRPr>
              <a:latin typeface="Old Standard TT"/>
              <a:ea typeface="Old Standard TT"/>
              <a:cs typeface="Old Standard TT"/>
              <a:sym typeface="Old Standard T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159800" y="-407525"/>
            <a:ext cx="8403000" cy="3295500"/>
          </a:xfrm>
          <a:prstGeom prst="rect">
            <a:avLst/>
          </a:prstGeom>
        </p:spPr>
        <p:txBody>
          <a:bodyPr anchorCtr="0" anchor="ctr" bIns="91425" lIns="91425" spcFirstLastPara="1" rIns="91425" wrap="square" tIns="91425">
            <a:noAutofit/>
          </a:bodyPr>
          <a:lstStyle/>
          <a:p>
            <a:pPr indent="0" lvl="0" marL="0" rtl="0" algn="l">
              <a:lnSpc>
                <a:spcPct val="117391"/>
              </a:lnSpc>
              <a:spcBef>
                <a:spcPts val="4500"/>
              </a:spcBef>
              <a:spcAft>
                <a:spcPts val="0"/>
              </a:spcAft>
              <a:buNone/>
            </a:pPr>
            <a:r>
              <a:rPr lang="en" sz="2000">
                <a:solidFill>
                  <a:srgbClr val="292929"/>
                </a:solidFill>
                <a:highlight>
                  <a:srgbClr val="FFFFFF"/>
                </a:highlight>
                <a:latin typeface="Arial"/>
                <a:ea typeface="Arial"/>
                <a:cs typeface="Arial"/>
                <a:sym typeface="Arial"/>
              </a:rPr>
              <a:t>Overfitting (High Variance)</a:t>
            </a:r>
            <a:endParaRPr sz="2000">
              <a:solidFill>
                <a:srgbClr val="292929"/>
              </a:solidFill>
              <a:highlight>
                <a:srgbClr val="FFFFFF"/>
              </a:highlight>
              <a:latin typeface="Arial"/>
              <a:ea typeface="Arial"/>
              <a:cs typeface="Arial"/>
              <a:sym typeface="Arial"/>
            </a:endParaRPr>
          </a:p>
          <a:p>
            <a:pPr indent="0" lvl="0" marL="0" rtl="0" algn="l">
              <a:lnSpc>
                <a:spcPct val="117391"/>
              </a:lnSpc>
              <a:spcBef>
                <a:spcPts val="4500"/>
              </a:spcBef>
              <a:spcAft>
                <a:spcPts val="0"/>
              </a:spcAft>
              <a:buClr>
                <a:schemeClr val="dk1"/>
              </a:buClr>
              <a:buSzPts val="1100"/>
              <a:buFont typeface="Arial"/>
              <a:buNone/>
            </a:pPr>
            <a:r>
              <a:rPr lang="en" sz="1600">
                <a:solidFill>
                  <a:srgbClr val="292929"/>
                </a:solidFill>
                <a:highlight>
                  <a:srgbClr val="FFFFFF"/>
                </a:highlight>
                <a:latin typeface="Arial"/>
                <a:ea typeface="Arial"/>
                <a:cs typeface="Arial"/>
                <a:sym typeface="Arial"/>
              </a:rPr>
              <a:t>When we run our training algorithm on the data set, we allow the overall cost (i.e. distance from each point to the line) to become smaller with more iterations. Leaving this training algorithm run for long leads to minimal overall cost. However, this means that the line will be fit into all the points (including noise), catching secondary patterns that may not be needed for the generalizability of the model.</a:t>
            </a:r>
            <a:endParaRPr sz="160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p:txBody>
      </p:sp>
      <p:pic>
        <p:nvPicPr>
          <p:cNvPr id="643" name="Google Shape;643;p106"/>
          <p:cNvPicPr preferRelativeResize="0"/>
          <p:nvPr/>
        </p:nvPicPr>
        <p:blipFill>
          <a:blip r:embed="rId3">
            <a:alphaModFix/>
          </a:blip>
          <a:stretch>
            <a:fillRect/>
          </a:stretch>
        </p:blipFill>
        <p:spPr>
          <a:xfrm>
            <a:off x="2350600" y="2781775"/>
            <a:ext cx="3710671" cy="19507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7"/>
          <p:cNvSpPr txBox="1"/>
          <p:nvPr>
            <p:ph type="title"/>
          </p:nvPr>
        </p:nvSpPr>
        <p:spPr>
          <a:xfrm>
            <a:off x="490250" y="287350"/>
            <a:ext cx="8288100" cy="432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If the model does not capture the dominant trend that we can all see (positively increasing, in our case), it can’t predict a likely output for an input that it has never seen before — defying the purpose of Machine Learning to begin with!</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757575"/>
                </a:solidFill>
                <a:highlight>
                  <a:srgbClr val="FFFFFF"/>
                </a:highlight>
                <a:latin typeface="Arial"/>
                <a:ea typeface="Arial"/>
                <a:cs typeface="Arial"/>
                <a:sym typeface="Arial"/>
              </a:rPr>
              <a:t>Overfitting is the case where the overall cost is really small, but the generalization of the model is unreliable. This is due to the model learning “too much” from the training data set.</a:t>
            </a:r>
            <a:endParaRPr sz="1600">
              <a:solidFill>
                <a:srgbClr val="757575"/>
              </a:solidFill>
              <a:highlight>
                <a:srgbClr val="FFFFFF"/>
              </a:highlight>
              <a:latin typeface="Arial"/>
              <a:ea typeface="Arial"/>
              <a:cs typeface="Arial"/>
              <a:sym typeface="Arial"/>
            </a:endParaRPr>
          </a:p>
          <a:p>
            <a:pPr indent="0" lvl="0" marL="0" rtl="0" algn="l">
              <a:spcBef>
                <a:spcPts val="0"/>
              </a:spcBef>
              <a:spcAft>
                <a:spcPts val="0"/>
              </a:spcAft>
              <a:buNone/>
            </a:pPr>
            <a:r>
              <a:t/>
            </a:r>
            <a:endParaRPr sz="1600">
              <a:solidFill>
                <a:srgbClr val="757575"/>
              </a:solidFill>
              <a:highlight>
                <a:srgbClr val="FFFFFF"/>
              </a:highlight>
              <a:latin typeface="Arial"/>
              <a:ea typeface="Arial"/>
              <a:cs typeface="Arial"/>
              <a:sym typeface="Arial"/>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The more we leave the model training the higher the chance of overfitting occurring. We always want to find the trend, not fit the line to all the data points.</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40424E"/>
                </a:solidFill>
                <a:highlight>
                  <a:srgbClr val="FFFFFF"/>
                </a:highlight>
                <a:latin typeface="Arial"/>
                <a:ea typeface="Arial"/>
                <a:cs typeface="Arial"/>
                <a:sym typeface="Arial"/>
              </a:rPr>
              <a:t>In a nutshell, Overfitting – High variance and low bias</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8"/>
          <p:cNvSpPr txBox="1"/>
          <p:nvPr>
            <p:ph type="title"/>
          </p:nvPr>
        </p:nvSpPr>
        <p:spPr>
          <a:xfrm>
            <a:off x="406350" y="167175"/>
            <a:ext cx="8331300" cy="227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0424E"/>
                </a:solidFill>
                <a:highlight>
                  <a:srgbClr val="FFFFFF"/>
                </a:highlight>
                <a:latin typeface="Arial"/>
                <a:ea typeface="Arial"/>
                <a:cs typeface="Arial"/>
                <a:sym typeface="Arial"/>
              </a:rPr>
              <a:t>Techniques to reduce overfitting :</a:t>
            </a:r>
            <a:endParaRPr b="1" sz="1800">
              <a:solidFill>
                <a:srgbClr val="40424E"/>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800">
              <a:solidFill>
                <a:srgbClr val="40424E"/>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800">
                <a:solidFill>
                  <a:srgbClr val="40424E"/>
                </a:solidFill>
                <a:highlight>
                  <a:srgbClr val="FFFFFF"/>
                </a:highlight>
                <a:latin typeface="Arial"/>
                <a:ea typeface="Arial"/>
                <a:cs typeface="Arial"/>
                <a:sym typeface="Arial"/>
              </a:rPr>
              <a:t>1. Increase training data.</a:t>
            </a:r>
            <a:endParaRPr sz="1800">
              <a:solidFill>
                <a:srgbClr val="40424E"/>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800">
                <a:solidFill>
                  <a:srgbClr val="40424E"/>
                </a:solidFill>
                <a:highlight>
                  <a:srgbClr val="FFFFFF"/>
                </a:highlight>
                <a:latin typeface="Arial"/>
                <a:ea typeface="Arial"/>
                <a:cs typeface="Arial"/>
                <a:sym typeface="Arial"/>
              </a:rPr>
              <a:t>2. Reduce model complexity.</a:t>
            </a:r>
            <a:endParaRPr sz="1800">
              <a:solidFill>
                <a:srgbClr val="40424E"/>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800">
                <a:solidFill>
                  <a:srgbClr val="40424E"/>
                </a:solidFill>
                <a:highlight>
                  <a:srgbClr val="FFFFFF"/>
                </a:highlight>
                <a:latin typeface="Arial"/>
                <a:ea typeface="Arial"/>
                <a:cs typeface="Arial"/>
                <a:sym typeface="Arial"/>
              </a:rPr>
              <a:t>3. Early stopping during the training phase (have an eye over the loss over the training period as soon as loss begins to increase stop training).</a:t>
            </a:r>
            <a:endParaRPr sz="1800">
              <a:solidFill>
                <a:srgbClr val="40424E"/>
              </a:solidFill>
              <a:highlight>
                <a:srgbClr val="FFFFFF"/>
              </a:highlight>
              <a:latin typeface="Arial"/>
              <a:ea typeface="Arial"/>
              <a:cs typeface="Arial"/>
              <a:sym typeface="Arial"/>
            </a:endParaRPr>
          </a:p>
          <a:p>
            <a:pPr indent="0" lvl="0" marL="0" rtl="0" algn="l">
              <a:spcBef>
                <a:spcPts val="0"/>
              </a:spcBef>
              <a:spcAft>
                <a:spcPts val="0"/>
              </a:spcAft>
              <a:buNone/>
            </a:pPr>
            <a:r>
              <a:rPr lang="en" sz="1800">
                <a:solidFill>
                  <a:srgbClr val="40424E"/>
                </a:solidFill>
                <a:highlight>
                  <a:srgbClr val="FFFFFF"/>
                </a:highlight>
                <a:latin typeface="Arial"/>
                <a:ea typeface="Arial"/>
                <a:cs typeface="Arial"/>
                <a:sym typeface="Arial"/>
              </a:rPr>
              <a:t>4. Ridge Regularization (L2) and Lasso Regularization(L1)</a:t>
            </a:r>
            <a:endParaRPr sz="1800">
              <a:solidFill>
                <a:srgbClr val="40424E"/>
              </a:solidFill>
              <a:highlight>
                <a:srgbClr val="FFFFFF"/>
              </a:highlight>
              <a:latin typeface="Arial"/>
              <a:ea typeface="Arial"/>
              <a:cs typeface="Arial"/>
              <a:sym typeface="Arial"/>
            </a:endParaRPr>
          </a:p>
          <a:p>
            <a:pPr indent="0" lvl="0" marL="0" rtl="0" algn="l">
              <a:spcBef>
                <a:spcPts val="0"/>
              </a:spcBef>
              <a:spcAft>
                <a:spcPts val="0"/>
              </a:spcAft>
              <a:buNone/>
            </a:pPr>
            <a:r>
              <a:rPr lang="en" sz="1800">
                <a:solidFill>
                  <a:srgbClr val="40424E"/>
                </a:solidFill>
                <a:highlight>
                  <a:srgbClr val="FFFFFF"/>
                </a:highlight>
                <a:latin typeface="Arial"/>
                <a:ea typeface="Arial"/>
                <a:cs typeface="Arial"/>
                <a:sym typeface="Arial"/>
              </a:rPr>
              <a:t>5. Use dropout for neural networks to tackle overfitting.</a:t>
            </a:r>
            <a:endParaRPr sz="1800"/>
          </a:p>
        </p:txBody>
      </p:sp>
      <p:pic>
        <p:nvPicPr>
          <p:cNvPr id="654" name="Google Shape;654;p108"/>
          <p:cNvPicPr preferRelativeResize="0"/>
          <p:nvPr/>
        </p:nvPicPr>
        <p:blipFill>
          <a:blip r:embed="rId3">
            <a:alphaModFix/>
          </a:blip>
          <a:stretch>
            <a:fillRect/>
          </a:stretch>
        </p:blipFill>
        <p:spPr>
          <a:xfrm>
            <a:off x="1823350" y="2571750"/>
            <a:ext cx="4970094" cy="23934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9"/>
          <p:cNvSpPr txBox="1"/>
          <p:nvPr>
            <p:ph type="title"/>
          </p:nvPr>
        </p:nvSpPr>
        <p:spPr>
          <a:xfrm>
            <a:off x="303475" y="-206375"/>
            <a:ext cx="8187600" cy="2577000"/>
          </a:xfrm>
          <a:prstGeom prst="rect">
            <a:avLst/>
          </a:prstGeom>
        </p:spPr>
        <p:txBody>
          <a:bodyPr anchorCtr="0" anchor="ctr" bIns="91425" lIns="91425" spcFirstLastPara="1" rIns="91425" wrap="square" tIns="91425">
            <a:noAutofit/>
          </a:bodyPr>
          <a:lstStyle/>
          <a:p>
            <a:pPr indent="0" lvl="0" marL="0" rtl="0" algn="l">
              <a:lnSpc>
                <a:spcPct val="117391"/>
              </a:lnSpc>
              <a:spcBef>
                <a:spcPts val="4500"/>
              </a:spcBef>
              <a:spcAft>
                <a:spcPts val="0"/>
              </a:spcAft>
              <a:buClr>
                <a:schemeClr val="dk1"/>
              </a:buClr>
              <a:buSzPts val="1100"/>
              <a:buFont typeface="Arial"/>
              <a:buNone/>
            </a:pPr>
            <a:r>
              <a:rPr lang="en" sz="2250">
                <a:solidFill>
                  <a:srgbClr val="292929"/>
                </a:solidFill>
                <a:highlight>
                  <a:srgbClr val="FFFFFF"/>
                </a:highlight>
                <a:latin typeface="Arial"/>
                <a:ea typeface="Arial"/>
                <a:cs typeface="Arial"/>
                <a:sym typeface="Arial"/>
              </a:rPr>
              <a:t>Underfitting (High Bias)</a:t>
            </a:r>
            <a:endParaRPr sz="225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We want the model to learn from the training data, but we don’t want it to learn too much (i.e. too many patterns). One solution could be to stop the training earlier. However, this could lead the model to not learn enough patterns from the training data, and possibly not even capture the dominant trend. This case is called underfitting.</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900">
                <a:solidFill>
                  <a:srgbClr val="757575"/>
                </a:solidFill>
                <a:highlight>
                  <a:srgbClr val="FFFFFF"/>
                </a:highlight>
                <a:latin typeface="Arial"/>
                <a:ea typeface="Arial"/>
                <a:cs typeface="Arial"/>
                <a:sym typeface="Arial"/>
              </a:rPr>
              <a:t>Underfitting is the case where the model has “ not learned enough” from the training data, resulting in low generalization and unreliable predictions.</a:t>
            </a:r>
            <a:endParaRPr sz="1400">
              <a:solidFill>
                <a:srgbClr val="292929"/>
              </a:solidFill>
              <a:highlight>
                <a:srgbClr val="FFFFFF"/>
              </a:highlight>
              <a:latin typeface="Georgia"/>
              <a:ea typeface="Georgia"/>
              <a:cs typeface="Georgia"/>
              <a:sym typeface="Georgia"/>
            </a:endParaRPr>
          </a:p>
        </p:txBody>
      </p:sp>
      <p:pic>
        <p:nvPicPr>
          <p:cNvPr id="660" name="Google Shape;660;p109"/>
          <p:cNvPicPr preferRelativeResize="0"/>
          <p:nvPr/>
        </p:nvPicPr>
        <p:blipFill>
          <a:blip r:embed="rId3">
            <a:alphaModFix/>
          </a:blip>
          <a:stretch>
            <a:fillRect/>
          </a:stretch>
        </p:blipFill>
        <p:spPr>
          <a:xfrm>
            <a:off x="2501338" y="2571750"/>
            <a:ext cx="4141320" cy="22613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0"/>
          <p:cNvSpPr txBox="1"/>
          <p:nvPr>
            <p:ph type="title"/>
          </p:nvPr>
        </p:nvSpPr>
        <p:spPr>
          <a:xfrm>
            <a:off x="363300" y="526350"/>
            <a:ext cx="84174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40424E"/>
                </a:solidFill>
                <a:highlight>
                  <a:srgbClr val="FFFFFF"/>
                </a:highlight>
                <a:latin typeface="Arial"/>
                <a:ea typeface="Arial"/>
                <a:cs typeface="Arial"/>
                <a:sym typeface="Arial"/>
              </a:rPr>
              <a:t>In a nutshell, </a:t>
            </a:r>
            <a:r>
              <a:rPr b="1" lang="en" sz="2000">
                <a:solidFill>
                  <a:srgbClr val="40424E"/>
                </a:solidFill>
                <a:highlight>
                  <a:srgbClr val="FFFFFF"/>
                </a:highlight>
                <a:latin typeface="Arial"/>
                <a:ea typeface="Arial"/>
                <a:cs typeface="Arial"/>
                <a:sym typeface="Arial"/>
              </a:rPr>
              <a:t>Underfitting – High bias and low variance</a:t>
            </a:r>
            <a:endParaRPr b="1" sz="2000">
              <a:solidFill>
                <a:srgbClr val="40424E"/>
              </a:solidFill>
              <a:highlight>
                <a:srgbClr val="FFFFFF"/>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b="1" lang="en" sz="2000">
                <a:solidFill>
                  <a:srgbClr val="40424E"/>
                </a:solidFill>
                <a:highlight>
                  <a:srgbClr val="FFFFFF"/>
                </a:highlight>
                <a:latin typeface="Arial"/>
                <a:ea typeface="Arial"/>
                <a:cs typeface="Arial"/>
                <a:sym typeface="Arial"/>
              </a:rPr>
              <a:t>Techniques to reduce underfitting :</a:t>
            </a:r>
            <a:endParaRPr b="1" sz="2000">
              <a:solidFill>
                <a:srgbClr val="40424E"/>
              </a:solidFill>
              <a:highlight>
                <a:srgbClr val="FFFFFF"/>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 sz="2000">
                <a:solidFill>
                  <a:srgbClr val="40424E"/>
                </a:solidFill>
                <a:highlight>
                  <a:srgbClr val="FFFFFF"/>
                </a:highlight>
                <a:latin typeface="Arial"/>
                <a:ea typeface="Arial"/>
                <a:cs typeface="Arial"/>
                <a:sym typeface="Arial"/>
              </a:rPr>
              <a:t>1. Increase model complexity</a:t>
            </a:r>
            <a:endParaRPr sz="2000">
              <a:solidFill>
                <a:srgbClr val="40424E"/>
              </a:solidFill>
              <a:highlight>
                <a:srgbClr val="FFFFFF"/>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 sz="2000">
                <a:solidFill>
                  <a:srgbClr val="40424E"/>
                </a:solidFill>
                <a:highlight>
                  <a:srgbClr val="FFFFFF"/>
                </a:highlight>
                <a:latin typeface="Arial"/>
                <a:ea typeface="Arial"/>
                <a:cs typeface="Arial"/>
                <a:sym typeface="Arial"/>
              </a:rPr>
              <a:t>2. Increase number of features, performing feature engineering</a:t>
            </a:r>
            <a:endParaRPr sz="2000">
              <a:solidFill>
                <a:srgbClr val="40424E"/>
              </a:solidFill>
              <a:highlight>
                <a:srgbClr val="FFFFFF"/>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 sz="2000">
                <a:solidFill>
                  <a:srgbClr val="40424E"/>
                </a:solidFill>
                <a:highlight>
                  <a:srgbClr val="FFFFFF"/>
                </a:highlight>
                <a:latin typeface="Arial"/>
                <a:ea typeface="Arial"/>
                <a:cs typeface="Arial"/>
                <a:sym typeface="Arial"/>
              </a:rPr>
              <a:t>3. Remove noise from the data.</a:t>
            </a:r>
            <a:endParaRPr sz="2000">
              <a:solidFill>
                <a:srgbClr val="40424E"/>
              </a:solidFill>
              <a:highlight>
                <a:srgbClr val="FFFFFF"/>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 sz="2000">
                <a:solidFill>
                  <a:srgbClr val="40424E"/>
                </a:solidFill>
                <a:highlight>
                  <a:srgbClr val="FFFFFF"/>
                </a:highlight>
                <a:latin typeface="Arial"/>
                <a:ea typeface="Arial"/>
                <a:cs typeface="Arial"/>
                <a:sym typeface="Arial"/>
              </a:rPr>
              <a:t>4. Increase the number of epochs or increase the duration of training to get better results.</a:t>
            </a:r>
            <a:endParaRPr sz="2000">
              <a:solidFill>
                <a:srgbClr val="40424E"/>
              </a:solidFill>
              <a:highlight>
                <a:srgbClr val="FFFFFF"/>
              </a:highlight>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1"/>
          <p:cNvSpPr txBox="1"/>
          <p:nvPr>
            <p:ph type="title"/>
          </p:nvPr>
        </p:nvSpPr>
        <p:spPr>
          <a:xfrm>
            <a:off x="285750" y="167175"/>
            <a:ext cx="8572500" cy="180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Early Stopping - for best fit!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500">
                <a:solidFill>
                  <a:srgbClr val="40424E"/>
                </a:solidFill>
                <a:highlight>
                  <a:srgbClr val="FFFFFF"/>
                </a:highlight>
                <a:latin typeface="Arial"/>
                <a:ea typeface="Arial"/>
                <a:cs typeface="Arial"/>
                <a:sym typeface="Arial"/>
              </a:rPr>
              <a:t>With the passage of time, our model will keep on learning and thus the error for the model on the training and testing data will keep on decreasing. If it will learn for too long, the model will become more prone to overfitting due to the presence of noise and less useful details. Hence the performance of our model will decrease. In order to get a good fit, we will stop at a point just before where the error starts increasing. At this point the model is said to have good skills on training datasets as well as our unseen testing dataset.</a:t>
            </a:r>
            <a:endParaRPr sz="3200"/>
          </a:p>
        </p:txBody>
      </p:sp>
      <p:pic>
        <p:nvPicPr>
          <p:cNvPr id="671" name="Google Shape;671;p111"/>
          <p:cNvPicPr preferRelativeResize="0"/>
          <p:nvPr/>
        </p:nvPicPr>
        <p:blipFill>
          <a:blip r:embed="rId3">
            <a:alphaModFix/>
          </a:blip>
          <a:stretch>
            <a:fillRect/>
          </a:stretch>
        </p:blipFill>
        <p:spPr>
          <a:xfrm>
            <a:off x="2517600" y="2226975"/>
            <a:ext cx="3316860" cy="2686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